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68" r:id="rId5"/>
    <p:sldMasterId id="2147483992" r:id="rId6"/>
  </p:sldMasterIdLst>
  <p:notesMasterIdLst>
    <p:notesMasterId r:id="rId24"/>
  </p:notesMasterIdLst>
  <p:handoutMasterIdLst>
    <p:handoutMasterId r:id="rId25"/>
  </p:handoutMasterIdLst>
  <p:sldIdLst>
    <p:sldId id="256" r:id="rId7"/>
    <p:sldId id="376" r:id="rId8"/>
    <p:sldId id="357" r:id="rId9"/>
    <p:sldId id="358" r:id="rId10"/>
    <p:sldId id="360" r:id="rId11"/>
    <p:sldId id="366" r:id="rId12"/>
    <p:sldId id="368" r:id="rId13"/>
    <p:sldId id="375" r:id="rId14"/>
    <p:sldId id="338" r:id="rId15"/>
    <p:sldId id="377" r:id="rId16"/>
    <p:sldId id="380" r:id="rId17"/>
    <p:sldId id="354" r:id="rId18"/>
    <p:sldId id="339" r:id="rId19"/>
    <p:sldId id="378" r:id="rId20"/>
    <p:sldId id="362" r:id="rId21"/>
    <p:sldId id="343" r:id="rId22"/>
    <p:sldId id="333" r:id="rId23"/>
  </p:sldIdLst>
  <p:sldSz cx="12192000" cy="6858000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FF66"/>
    <a:srgbClr val="CCFF99"/>
    <a:srgbClr val="336600"/>
    <a:srgbClr val="006600"/>
    <a:srgbClr val="CCCC00"/>
    <a:srgbClr val="FDF08D"/>
    <a:srgbClr val="FFFFCC"/>
    <a:srgbClr val="F7FF8B"/>
    <a:srgbClr val="00A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83" autoAdjust="0"/>
    <p:restoredTop sz="92084" autoAdjust="0"/>
  </p:normalViewPr>
  <p:slideViewPr>
    <p:cSldViewPr>
      <p:cViewPr>
        <p:scale>
          <a:sx n="110" d="100"/>
          <a:sy n="110" d="100"/>
        </p:scale>
        <p:origin x="438" y="-6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75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3" Type="http://schemas.openxmlformats.org/officeDocument/2006/relationships/slide" Target="slides/slide4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2" Type="http://schemas.openxmlformats.org/officeDocument/2006/relationships/slide" Target="slides/slide3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5" Type="http://schemas.openxmlformats.org/officeDocument/2006/relationships/slide" Target="slides/slide6.xml"/><Relationship Id="rId10" Type="http://schemas.openxmlformats.org/officeDocument/2006/relationships/slide" Target="slides/slide11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2448\Medienkonferenz\Grafiken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2448\Druck%20Rechnung\Grundlagen\Berechnungen%20Grafik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btdata.ktst.shnet.ch\oslw$\root\1\1\1\2448\Medienkonferenz\Grafik%20Budgetvergleich%20Wasserfall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2448\Druck%20Rechnung\Grundlagen\Berechnungen%20Grafik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2448\Druck%20Rechnung\Grundlagen\Berechnungen%20Grafik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btdata.ktst.shnet.ch\oslw$\root\1\1\1\2448\Druck%20Rechnung\Grundlagen\Grafik%20Budgetvergleich%20Wasserfal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2448\Medienkonferenz\Grafiken%2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2448\Druck%20Rechnung\Grundlagen\Berechnungen%20Grafi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2448\Druck%20Rechnung\Grundlagen\Berechnungen%20Grafik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2448\Druck%20Rechnung\Grundlagen\Schwankungsreserv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2448\Druck%20Rechnung\Grundlagen\Berechnungen%20Grafik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2448\Medienkonferenz\Grafiken%20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abtdata.ktst.shnet.ch\oslw$\root\1\1\1\2448\Druck%20Rechnung\Grundlagen\Berechnungen%20Grafik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Tabelle1!$A$10</c:f>
              <c:strCache>
                <c:ptCount val="1"/>
                <c:pt idx="0">
                  <c:v>Ergebnis Jahresrechnung (Nach Gewinnverwendung)</c:v>
                </c:pt>
              </c:strCache>
            </c:strRef>
          </c:tx>
          <c:spPr>
            <a:pattFill prst="ltUpDiag">
              <a:fgClr>
                <a:srgbClr val="006600"/>
              </a:fgClr>
              <a:bgClr>
                <a:srgbClr val="00990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ltUpDiag">
                <a:fgClr>
                  <a:srgbClr val="C00000"/>
                </a:fgClr>
                <a:bgClr>
                  <a:srgbClr val="FF00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67-4857-AADA-96BD0CA754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Tabelle1!$C$9:$M$9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Tabelle1!$C$10:$M$10</c:f>
              <c:numCache>
                <c:formatCode>General</c:formatCode>
                <c:ptCount val="11"/>
                <c:pt idx="0">
                  <c:v>0.2</c:v>
                </c:pt>
                <c:pt idx="1">
                  <c:v>-2.2000000000000002</c:v>
                </c:pt>
                <c:pt idx="2">
                  <c:v>2.8</c:v>
                </c:pt>
                <c:pt idx="3">
                  <c:v>0.4</c:v>
                </c:pt>
                <c:pt idx="4">
                  <c:v>2.2999999999999998</c:v>
                </c:pt>
                <c:pt idx="5">
                  <c:v>5.2</c:v>
                </c:pt>
                <c:pt idx="6">
                  <c:v>6.5</c:v>
                </c:pt>
                <c:pt idx="7">
                  <c:v>15</c:v>
                </c:pt>
                <c:pt idx="8">
                  <c:v>13.6</c:v>
                </c:pt>
                <c:pt idx="9">
                  <c:v>0.9</c:v>
                </c:pt>
                <c:pt idx="10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67-4857-AADA-96BD0CA7547E}"/>
            </c:ext>
          </c:extLst>
        </c:ser>
        <c:ser>
          <c:idx val="1"/>
          <c:order val="1"/>
          <c:tx>
            <c:strRef>
              <c:f>Tabelle1!$A$11</c:f>
              <c:strCache>
                <c:ptCount val="1"/>
                <c:pt idx="0">
                  <c:v>Einlage in Coronareserve</c:v>
                </c:pt>
              </c:strCache>
            </c:strRef>
          </c:tx>
          <c:spPr>
            <a:pattFill prst="zigZag">
              <a:fgClr>
                <a:srgbClr val="336600"/>
              </a:fgClr>
              <a:bgClr>
                <a:srgbClr val="CCFF99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9"/>
            <c:invertIfNegative val="0"/>
            <c:bubble3D val="0"/>
            <c:spPr>
              <a:pattFill prst="zigZag">
                <a:fgClr>
                  <a:srgbClr val="C00000"/>
                </a:fgClr>
                <a:bgClr>
                  <a:srgbClr val="FF00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9C9-4587-9C06-AFCD1D8A4B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Tabelle1!$C$9:$M$9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Tabelle1!$C$11:$M$11</c:f>
              <c:numCache>
                <c:formatCode>General</c:formatCode>
                <c:ptCount val="11"/>
                <c:pt idx="7">
                  <c:v>20.7</c:v>
                </c:pt>
                <c:pt idx="8">
                  <c:v>18.399999999999999</c:v>
                </c:pt>
                <c:pt idx="9">
                  <c:v>-2.9</c:v>
                </c:pt>
                <c:pt idx="10">
                  <c:v>12.9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67-4857-AADA-96BD0CA754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364326992"/>
        <c:axId val="364355960"/>
      </c:barChart>
      <c:catAx>
        <c:axId val="36432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4355960"/>
        <c:crosses val="autoZero"/>
        <c:auto val="1"/>
        <c:lblAlgn val="ctr"/>
        <c:lblOffset val="100"/>
        <c:noMultiLvlLbl val="0"/>
      </c:catAx>
      <c:valAx>
        <c:axId val="364355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1100"/>
                  <a:t>in Mio. Fr.</a:t>
                </a:r>
              </a:p>
            </c:rich>
          </c:tx>
          <c:layout>
            <c:manualLayout>
              <c:xMode val="edge"/>
              <c:yMode val="edge"/>
              <c:x val="5.822416302765648E-3"/>
              <c:y val="2.080281147538709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432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Finanzierung!$A$3</c:f>
              <c:strCache>
                <c:ptCount val="1"/>
                <c:pt idx="0">
                  <c:v>Selbstfinanzierung</c:v>
                </c:pt>
              </c:strCache>
            </c:strRef>
          </c:tx>
          <c:spPr>
            <a:pattFill prst="ltUpDiag">
              <a:fgClr>
                <a:srgbClr val="336600"/>
              </a:fgClr>
              <a:bgClr>
                <a:srgbClr val="00800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6"/>
              <c:layout>
                <c:manualLayout>
                  <c:x val="-4.8483454098703404E-3"/>
                  <c:y val="0.1089076373842367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7C6-4E6B-BE12-814E9B719E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Finanzierung!$G$2:$N$2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Finanzierung!$G$3:$N$3</c:f>
              <c:numCache>
                <c:formatCode>_ * .0,_ ;_ * \-.0,_ ;_ * "-"??_ ;_ @_ </c:formatCode>
                <c:ptCount val="8"/>
                <c:pt idx="0">
                  <c:v>10283</c:v>
                </c:pt>
                <c:pt idx="1">
                  <c:v>15839</c:v>
                </c:pt>
                <c:pt idx="2">
                  <c:v>28358</c:v>
                </c:pt>
                <c:pt idx="3">
                  <c:v>30442</c:v>
                </c:pt>
                <c:pt idx="4">
                  <c:v>54246.192710000003</c:v>
                </c:pt>
                <c:pt idx="5">
                  <c:v>46300</c:v>
                </c:pt>
                <c:pt idx="6">
                  <c:v>11735.428029999975</c:v>
                </c:pt>
                <c:pt idx="7">
                  <c:v>33840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2C-4D90-A4FC-E8D014F128E2}"/>
            </c:ext>
          </c:extLst>
        </c:ser>
        <c:ser>
          <c:idx val="1"/>
          <c:order val="1"/>
          <c:tx>
            <c:strRef>
              <c:f>Finanzierung!$A$4</c:f>
              <c:strCache>
                <c:ptCount val="1"/>
                <c:pt idx="0">
                  <c:v>Nettoinvestitionen inkl. FV</c:v>
                </c:pt>
              </c:strCache>
            </c:strRef>
          </c:tx>
          <c:spPr>
            <a:pattFill prst="ltDnDiag">
              <a:fgClr>
                <a:schemeClr val="accent1">
                  <a:lumMod val="50000"/>
                </a:schemeClr>
              </a:fgClr>
              <a:bgClr>
                <a:schemeClr val="accent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6"/>
              <c:layout>
                <c:manualLayout>
                  <c:x val="0"/>
                  <c:y val="5.572390101472061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7C6-4E6B-BE12-814E9B719E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Finanzierung!$G$2:$N$2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Finanzierung!$G$4:$N$4</c:f>
              <c:numCache>
                <c:formatCode>_ * .0,_ ;_ * \-.0,_ ;_ * "-"??_ ;_ @_ </c:formatCode>
                <c:ptCount val="8"/>
                <c:pt idx="0">
                  <c:v>34677</c:v>
                </c:pt>
                <c:pt idx="1">
                  <c:v>20076</c:v>
                </c:pt>
                <c:pt idx="2">
                  <c:v>20835</c:v>
                </c:pt>
                <c:pt idx="3">
                  <c:v>10212</c:v>
                </c:pt>
                <c:pt idx="4">
                  <c:v>12210.051660000003</c:v>
                </c:pt>
                <c:pt idx="5">
                  <c:v>14300</c:v>
                </c:pt>
                <c:pt idx="6">
                  <c:v>4145.8318800000006</c:v>
                </c:pt>
                <c:pt idx="7">
                  <c:v>36490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2C-4D90-A4FC-E8D014F12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overlap val="-15"/>
        <c:axId val="365156712"/>
        <c:axId val="365157104"/>
      </c:barChart>
      <c:lineChart>
        <c:grouping val="standard"/>
        <c:varyColors val="0"/>
        <c:ser>
          <c:idx val="2"/>
          <c:order val="2"/>
          <c:tx>
            <c:strRef>
              <c:f>Finanzierung!$A$5</c:f>
              <c:strCache>
                <c:ptCount val="1"/>
                <c:pt idx="0">
                  <c:v>Finanzierungsfehltbetrag / -überschuss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18000" tIns="18288" rIns="18000" bIns="18288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Finanzierung!$G$2:$N$2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Finanzierung!$G$5:$N$5</c:f>
              <c:numCache>
                <c:formatCode>_ * .0,_ ;_ * \-.0,_ ;_ * "-"??_ ;_ @_ </c:formatCode>
                <c:ptCount val="8"/>
                <c:pt idx="0">
                  <c:v>-24394</c:v>
                </c:pt>
                <c:pt idx="1">
                  <c:v>-4237</c:v>
                </c:pt>
                <c:pt idx="2">
                  <c:v>7523</c:v>
                </c:pt>
                <c:pt idx="3">
                  <c:v>20230</c:v>
                </c:pt>
                <c:pt idx="4">
                  <c:v>42036.141049999998</c:v>
                </c:pt>
                <c:pt idx="5">
                  <c:v>31900</c:v>
                </c:pt>
                <c:pt idx="6">
                  <c:v>7589.5961499999758</c:v>
                </c:pt>
                <c:pt idx="7">
                  <c:v>-2650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02C-4D90-A4FC-E8D014F12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156712"/>
        <c:axId val="365157104"/>
      </c:lineChart>
      <c:catAx>
        <c:axId val="365156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157104"/>
        <c:crosses val="autoZero"/>
        <c:auto val="1"/>
        <c:lblAlgn val="ctr"/>
        <c:lblOffset val="50"/>
        <c:noMultiLvlLbl val="0"/>
      </c:catAx>
      <c:valAx>
        <c:axId val="365157104"/>
        <c:scaling>
          <c:orientation val="minMax"/>
          <c:max val="60000"/>
          <c:min val="-350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1050">
                    <a:solidFill>
                      <a:sysClr val="windowText" lastClr="000000"/>
                    </a:solidFill>
                  </a:rPr>
                  <a:t>Mio. Fr.</a:t>
                </a:r>
              </a:p>
            </c:rich>
          </c:tx>
          <c:layout>
            <c:manualLayout>
              <c:xMode val="edge"/>
              <c:yMode val="edge"/>
              <c:x val="1.4176530549028005E-2"/>
              <c:y val="2.956734987130863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_ * .0,_ ;_ * \-.0,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156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4638881617784697E-2"/>
          <c:y val="0.93553670266727962"/>
          <c:w val="0.6715370692910001"/>
          <c:h val="4.81922359705335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63708199088991"/>
          <c:y val="3.6172379873444724E-2"/>
          <c:w val="0.85644288944746882"/>
          <c:h val="0.47598948859696855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 w="25400">
              <a:noFill/>
            </a:ln>
          </c:spPr>
          <c:invertIfNegative val="0"/>
          <c:cat>
            <c:strRef>
              <c:f>'schon gelayoutete Version (2)'!$D$4:$D$9</c:f>
              <c:strCache>
                <c:ptCount val="6"/>
                <c:pt idx="0">
                  <c:v>Eigenkapital per 31.12.2018</c:v>
                </c:pt>
                <c:pt idx="1">
                  <c:v>Verpflichtungen gegenüber Spezialfianzierungen</c:v>
                </c:pt>
                <c:pt idx="2">
                  <c:v>Verpflichtungen gegenüber Fonds</c:v>
                </c:pt>
                <c:pt idx="3">
                  <c:v>Aufwertungsreserve Verwaltungsvermögen</c:v>
                </c:pt>
                <c:pt idx="4">
                  <c:v>Neubewertungsreserve Finanzvermögen
</c:v>
                </c:pt>
                <c:pt idx="5">
                  <c:v>Eigenkapital per 01.01.2019</c:v>
                </c:pt>
              </c:strCache>
            </c:strRef>
          </c:cat>
          <c:val>
            <c:numRef>
              <c:f>'schon gelayoutete Version (2)'!$G$4:$G$9</c:f>
              <c:numCache>
                <c:formatCode>General</c:formatCode>
                <c:ptCount val="6"/>
                <c:pt idx="0">
                  <c:v>0</c:v>
                </c:pt>
                <c:pt idx="1">
                  <c:v>95.747492019999996</c:v>
                </c:pt>
                <c:pt idx="2" formatCode="_(* #,##0.00_);_(* \(#,##0.00\);_(* &quot;-&quot;??_);_(@_)">
                  <c:v>105.39907644</c:v>
                </c:pt>
                <c:pt idx="3" formatCode="_(* #,##0.00_);_(* \(#,##0.00\);_(* &quot;-&quot;??_);_(@_)">
                  <c:v>122.52590198</c:v>
                </c:pt>
                <c:pt idx="4" formatCode="_(* #,##0.00_);_(* \(#,##0.00\);_(* &quot;-&quot;??_);_(@_)">
                  <c:v>122.52590198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33-4A4F-A488-69C7D26BA22B}"/>
            </c:ext>
          </c:extLst>
        </c:ser>
        <c:ser>
          <c:idx val="1"/>
          <c:order val="1"/>
          <c:spPr>
            <a:gradFill flip="none" rotWithShape="1">
              <a:gsLst>
                <a:gs pos="0">
                  <a:srgbClr val="33CC33"/>
                </a:gs>
                <a:gs pos="100000">
                  <a:srgbClr val="008000"/>
                </a:gs>
              </a:gsLst>
              <a:lin ang="5400000" scaled="0"/>
              <a:tileRect/>
            </a:gradFill>
            <a:ln w="3175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A133-4A4F-A488-69C7D26BA22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133-4A4F-A488-69C7D26BA22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133-4A4F-A488-69C7D26BA22B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100000">
                    <a:srgbClr val="C00000"/>
                  </a:gs>
                </a:gsLst>
                <a:lin ang="16200000" scaled="0"/>
                <a:tileRect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A133-4A4F-A488-69C7D26BA22B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A400"/>
                  </a:gs>
                  <a:gs pos="100000">
                    <a:srgbClr val="008000"/>
                  </a:gs>
                </a:gsLst>
                <a:lin ang="16200000" scaled="0"/>
                <a:tileRect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A133-4A4F-A488-69C7D26BA22B}"/>
              </c:ext>
            </c:extLst>
          </c:dPt>
          <c:dPt>
            <c:idx val="5"/>
            <c:invertIfNegative val="0"/>
            <c:bubble3D val="0"/>
            <c:spPr>
              <a:pattFill prst="dkUpDi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A133-4A4F-A488-69C7D26BA22B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A133-4A4F-A488-69C7D26BA22B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A133-4A4F-A488-69C7D26BA22B}"/>
              </c:ext>
            </c:extLst>
          </c:dPt>
          <c:dPt>
            <c:idx val="8"/>
            <c:invertIfNegative val="0"/>
            <c:bubble3D val="0"/>
            <c:spPr>
              <a:gradFill>
                <a:gsLst>
                  <a:gs pos="0">
                    <a:srgbClr val="33CC33"/>
                  </a:gs>
                  <a:gs pos="100000">
                    <a:srgbClr val="008000"/>
                  </a:gs>
                </a:gsLst>
                <a:lin ang="5400000" scaled="0"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A133-4A4F-A488-69C7D26BA22B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A133-4A4F-A488-69C7D26BA22B}"/>
              </c:ext>
            </c:extLst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100000">
                    <a:srgbClr val="C00000"/>
                  </a:gs>
                </a:gsLst>
                <a:lin ang="16200000" scaled="0"/>
                <a:tileRect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A133-4A4F-A488-69C7D26BA22B}"/>
              </c:ext>
            </c:extLst>
          </c:dPt>
          <c:dPt>
            <c:idx val="11"/>
            <c:invertIfNegative val="0"/>
            <c:bubble3D val="0"/>
            <c:spPr>
              <a:pattFill prst="pct80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A133-4A4F-A488-69C7D26BA22B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A133-4A4F-A488-69C7D26BA22B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A133-4A4F-A488-69C7D26BA22B}"/>
              </c:ext>
            </c:extLst>
          </c:dPt>
          <c:dPt>
            <c:idx val="14"/>
            <c:invertIfNegative val="0"/>
            <c:bubble3D val="0"/>
            <c:spPr>
              <a:gradFill>
                <a:gsLst>
                  <a:gs pos="0">
                    <a:srgbClr val="33CC33"/>
                  </a:gs>
                  <a:gs pos="100000">
                    <a:srgbClr val="008000"/>
                  </a:gs>
                </a:gsLst>
                <a:lin ang="5400000" scaled="0"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A133-4A4F-A488-69C7D26BA22B}"/>
              </c:ext>
            </c:extLst>
          </c:dPt>
          <c:dPt>
            <c:idx val="15"/>
            <c:invertIfNegative val="0"/>
            <c:bubble3D val="0"/>
            <c:spPr>
              <a:gradFill>
                <a:gsLst>
                  <a:gs pos="0">
                    <a:srgbClr val="33CC33"/>
                  </a:gs>
                  <a:gs pos="100000">
                    <a:srgbClr val="008000"/>
                  </a:gs>
                </a:gsLst>
                <a:lin ang="5400000" scaled="0"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A133-4A4F-A488-69C7D26BA22B}"/>
              </c:ext>
            </c:extLst>
          </c:dPt>
          <c:dLbls>
            <c:dLbl>
              <c:idx val="0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133-4A4F-A488-69C7D26BA22B}"/>
                </c:ext>
              </c:extLst>
            </c:dLbl>
            <c:dLbl>
              <c:idx val="1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133-4A4F-A488-69C7D26BA22B}"/>
                </c:ext>
              </c:extLst>
            </c:dLbl>
            <c:dLbl>
              <c:idx val="2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133-4A4F-A488-69C7D26BA22B}"/>
                </c:ext>
              </c:extLst>
            </c:dLbl>
            <c:dLbl>
              <c:idx val="3"/>
              <c:layout/>
              <c:numFmt formatCode="\-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133-4A4F-A488-69C7D26BA22B}"/>
                </c:ext>
              </c:extLst>
            </c:dLbl>
            <c:dLbl>
              <c:idx val="4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133-4A4F-A488-69C7D26BA22B}"/>
                </c:ext>
              </c:extLst>
            </c:dLbl>
            <c:dLbl>
              <c:idx val="5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133-4A4F-A488-69C7D26BA22B}"/>
                </c:ext>
              </c:extLst>
            </c:dLbl>
            <c:dLbl>
              <c:idx val="6"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133-4A4F-A488-69C7D26BA22B}"/>
                </c:ext>
              </c:extLst>
            </c:dLbl>
            <c:dLbl>
              <c:idx val="10"/>
              <c:numFmt formatCode="\-#,##0.0" sourceLinked="0"/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A133-4A4F-A488-69C7D26BA22B}"/>
                </c:ext>
              </c:extLst>
            </c:dLbl>
            <c:numFmt formatCode="#,##0.0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 i="0" u="none" strike="noStrike" baseline="0">
                    <a:solidFill>
                      <a:srgbClr val="000000"/>
                    </a:solidFill>
                    <a:effectLst>
                      <a:glow rad="165100">
                        <a:schemeClr val="bg1"/>
                      </a:glow>
                    </a:effectLst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'schon gelayoutete Version (2)'!$D$4:$D$9</c:f>
              <c:strCache>
                <c:ptCount val="6"/>
                <c:pt idx="0">
                  <c:v>Eigenkapital per 31.12.2018</c:v>
                </c:pt>
                <c:pt idx="1">
                  <c:v>Verpflichtungen gegenüber Spezialfianzierungen</c:v>
                </c:pt>
                <c:pt idx="2">
                  <c:v>Verpflichtungen gegenüber Fonds</c:v>
                </c:pt>
                <c:pt idx="3">
                  <c:v>Aufwertungsreserve Verwaltungsvermögen</c:v>
                </c:pt>
                <c:pt idx="4">
                  <c:v>Neubewertungsreserve Finanzvermögen
</c:v>
                </c:pt>
                <c:pt idx="5">
                  <c:v>Eigenkapital per 01.01.2019</c:v>
                </c:pt>
              </c:strCache>
            </c:strRef>
          </c:cat>
          <c:val>
            <c:numRef>
              <c:f>'schon gelayoutete Version (2)'!$H$4:$H$9</c:f>
              <c:numCache>
                <c:formatCode>General</c:formatCode>
                <c:ptCount val="6"/>
                <c:pt idx="0">
                  <c:v>95.747492019999996</c:v>
                </c:pt>
                <c:pt idx="1">
                  <c:v>9.6515844200000007</c:v>
                </c:pt>
                <c:pt idx="2" formatCode="_(* #,##0.0_);_(* \(#,##0.0\);_(* &quot;-&quot;_);_(@_)">
                  <c:v>17.126825539999999</c:v>
                </c:pt>
                <c:pt idx="3" formatCode="_(* #,##0.000000_);_(* \(#,##0.000000\);_(* &quot;-&quot;_);_(@_)">
                  <c:v>0</c:v>
                </c:pt>
                <c:pt idx="4" formatCode="_(* #,##0.00_);_(* \(#,##0.00\);_(* &quot;-&quot;??_);_(@_)">
                  <c:v>205.46441113999998</c:v>
                </c:pt>
                <c:pt idx="5" formatCode="_(* #,##0.0_);_(* \(#,##0.0\);_(* &quot;-&quot;_);_(@_)">
                  <c:v>327.99031312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A133-4A4F-A488-69C7D26BA22B}"/>
            </c:ext>
          </c:extLst>
        </c:ser>
        <c:ser>
          <c:idx val="2"/>
          <c:order val="2"/>
          <c:spPr>
            <a:solidFill>
              <a:srgbClr val="C0C0C0"/>
            </a:solidFill>
            <a:ln w="25400">
              <a:noFill/>
            </a:ln>
          </c:spPr>
          <c:invertIfNegative val="0"/>
          <c:cat>
            <c:strRef>
              <c:f>'schon gelayoutete Version (2)'!$D$4:$D$9</c:f>
              <c:strCache>
                <c:ptCount val="6"/>
                <c:pt idx="0">
                  <c:v>Eigenkapital per 31.12.2018</c:v>
                </c:pt>
                <c:pt idx="1">
                  <c:v>Verpflichtungen gegenüber Spezialfianzierungen</c:v>
                </c:pt>
                <c:pt idx="2">
                  <c:v>Verpflichtungen gegenüber Fonds</c:v>
                </c:pt>
                <c:pt idx="3">
                  <c:v>Aufwertungsreserve Verwaltungsvermögen</c:v>
                </c:pt>
                <c:pt idx="4">
                  <c:v>Neubewertungsreserve Finanzvermögen
</c:v>
                </c:pt>
                <c:pt idx="5">
                  <c:v>Eigenkapital per 01.01.2019</c:v>
                </c:pt>
              </c:strCache>
            </c:strRef>
          </c:cat>
          <c:val>
            <c:numRef>
              <c:f>'schon gelayoutete Version (2)'!$J$4:$J$9</c:f>
              <c:numCache>
                <c:formatCode>General</c:formatCode>
                <c:ptCount val="6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A133-4A4F-A488-69C7D26BA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285251408"/>
        <c:axId val="355824808"/>
      </c:barChart>
      <c:catAx>
        <c:axId val="28525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6350">
            <a:solidFill>
              <a:schemeClr val="tx1"/>
            </a:solidFill>
            <a:prstDash val="solid"/>
          </a:ln>
        </c:spPr>
        <c:txPr>
          <a:bodyPr rot="-5400000" vert="horz" anchor="b" anchorCtr="1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de-DE"/>
          </a:p>
        </c:txPr>
        <c:crossAx val="355824808"/>
        <c:crossesAt val="0"/>
        <c:auto val="1"/>
        <c:lblAlgn val="ctr"/>
        <c:lblOffset val="250"/>
        <c:tickLblSkip val="1"/>
        <c:tickMarkSkip val="1"/>
        <c:noMultiLvlLbl val="0"/>
      </c:catAx>
      <c:valAx>
        <c:axId val="355824808"/>
        <c:scaling>
          <c:orientation val="minMax"/>
          <c:max val="350"/>
          <c:min val="0"/>
        </c:scaling>
        <c:delete val="0"/>
        <c:axPos val="l"/>
        <c:majorGridlines>
          <c:spPr>
            <a:ln w="6350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50" b="0" i="0" u="none" strike="noStrike" baseline="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de-CH" dirty="0" smtClean="0"/>
                  <a:t> Eigenkapital [Mio</a:t>
                </a:r>
                <a:r>
                  <a:rPr lang="de-CH" dirty="0"/>
                  <a:t>. Fr</a:t>
                </a:r>
                <a:r>
                  <a:rPr lang="de-CH" dirty="0" smtClean="0"/>
                  <a:t>.]</a:t>
                </a:r>
                <a:endParaRPr lang="de-CH" dirty="0"/>
              </a:p>
            </c:rich>
          </c:tx>
          <c:layout>
            <c:manualLayout>
              <c:xMode val="edge"/>
              <c:yMode val="edge"/>
              <c:x val="1.6778228344998702E-2"/>
              <c:y val="1.9064994400459969E-2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 w="63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de-DE"/>
          </a:p>
        </c:txPr>
        <c:crossAx val="285251408"/>
        <c:crossesAt val="1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050" b="0" i="0" u="none" strike="noStrike" baseline="0">
          <a:solidFill>
            <a:srgbClr val="80808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15937217293316E-2"/>
          <c:y val="3.796973231106849E-2"/>
          <c:w val="0.84972180670401698"/>
          <c:h val="0.78300202527588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Schulden!$A$5</c:f>
              <c:strCache>
                <c:ptCount val="1"/>
                <c:pt idx="0">
                  <c:v>Langfristige Schulden </c:v>
                </c:pt>
              </c:strCache>
            </c:strRef>
          </c:tx>
          <c:spPr>
            <a:pattFill prst="ltUpDiag">
              <a:fgClr>
                <a:srgbClr val="C00000"/>
              </a:fgClr>
              <a:bgClr>
                <a:srgbClr val="FF0000"/>
              </a:bgClr>
            </a:pattFill>
            <a:ln w="9525">
              <a:solidFill>
                <a:schemeClr val="tx1"/>
              </a:solidFill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Schulden!$F$4:$O$4</c:f>
              <c:strCach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 (Eröffnung)</c:v>
                </c:pt>
                <c:pt idx="9">
                  <c:v>2019</c:v>
                </c:pt>
              </c:strCache>
            </c:strRef>
          </c:cat>
          <c:val>
            <c:numRef>
              <c:f>Schulden!$F$5:$O$5</c:f>
              <c:numCache>
                <c:formatCode>General</c:formatCode>
                <c:ptCount val="10"/>
                <c:pt idx="0">
                  <c:v>149.5</c:v>
                </c:pt>
                <c:pt idx="1">
                  <c:v>172.5</c:v>
                </c:pt>
                <c:pt idx="2">
                  <c:v>183</c:v>
                </c:pt>
                <c:pt idx="3">
                  <c:v>188</c:v>
                </c:pt>
                <c:pt idx="4">
                  <c:v>175</c:v>
                </c:pt>
                <c:pt idx="5">
                  <c:v>144</c:v>
                </c:pt>
                <c:pt idx="6">
                  <c:v>126.5</c:v>
                </c:pt>
                <c:pt idx="7">
                  <c:v>109</c:v>
                </c:pt>
                <c:pt idx="8">
                  <c:v>109</c:v>
                </c:pt>
                <c:pt idx="9">
                  <c:v>93.7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AC-43A2-9D13-B01E5CE0F52D}"/>
            </c:ext>
          </c:extLst>
        </c:ser>
        <c:ser>
          <c:idx val="1"/>
          <c:order val="1"/>
          <c:tx>
            <c:strRef>
              <c:f>Schulden!$A$6</c:f>
              <c:strCache>
                <c:ptCount val="1"/>
                <c:pt idx="0">
                  <c:v>Kurzfristige Schulden</c:v>
                </c:pt>
              </c:strCache>
            </c:strRef>
          </c:tx>
          <c:spPr>
            <a:pattFill prst="dkDnDiag">
              <a:fgClr>
                <a:srgbClr val="FF0000"/>
              </a:fgClr>
              <a:bgClr>
                <a:srgbClr val="FF9999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3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baseline="0">
                      <a:solidFill>
                        <a:sysClr val="windowText" lastClr="000000"/>
                      </a:solidFill>
                      <a:effectLst>
                        <a:glow rad="139700">
                          <a:schemeClr val="bg1"/>
                        </a:glow>
                      </a:effectLst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BD9-4928-8FD2-02B155ABB7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Schulden!$F$4:$O$4</c:f>
              <c:strCach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 (Eröffnung)</c:v>
                </c:pt>
                <c:pt idx="9">
                  <c:v>2019</c:v>
                </c:pt>
              </c:strCache>
            </c:strRef>
          </c:cat>
          <c:val>
            <c:numRef>
              <c:f>Schulden!$F$6:$O$6</c:f>
              <c:numCache>
                <c:formatCode>General</c:formatCode>
                <c:ptCount val="10"/>
                <c:pt idx="0">
                  <c:v>18.3</c:v>
                </c:pt>
                <c:pt idx="1">
                  <c:v>27.8</c:v>
                </c:pt>
                <c:pt idx="2">
                  <c:v>20.399999999999999</c:v>
                </c:pt>
                <c:pt idx="3">
                  <c:v>22.367999999999999</c:v>
                </c:pt>
                <c:pt idx="4" formatCode="0.0">
                  <c:v>30.582000000000001</c:v>
                </c:pt>
                <c:pt idx="5" formatCode="0.0">
                  <c:v>27.192480070000002</c:v>
                </c:pt>
                <c:pt idx="6" formatCode="0.0">
                  <c:v>24.065238820000001</c:v>
                </c:pt>
                <c:pt idx="7" formatCode="0.0">
                  <c:v>45.488385880000003</c:v>
                </c:pt>
                <c:pt idx="8" formatCode="#,##0.0">
                  <c:v>37.192979890000004</c:v>
                </c:pt>
                <c:pt idx="9" formatCode="#,##0.0">
                  <c:v>57.717844880000001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AC-43A2-9D13-B01E5CE0F52D}"/>
            </c:ext>
          </c:extLst>
        </c:ser>
        <c:ser>
          <c:idx val="2"/>
          <c:order val="2"/>
          <c:tx>
            <c:strRef>
              <c:f>Schulden!$A$7</c:f>
              <c:strCache>
                <c:ptCount val="1"/>
                <c:pt idx="0">
                  <c:v>Laufende Verbindlichkeiten</c:v>
                </c:pt>
              </c:strCache>
            </c:strRef>
          </c:tx>
          <c:spPr>
            <a:pattFill prst="dkUpDiag">
              <a:fgClr>
                <a:srgbClr val="FF0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AC-43A2-9D13-B01E5CE0F52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5AC-43A2-9D13-B01E5CE0F52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AC-43A2-9D13-B01E5CE0F52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5AC-43A2-9D13-B01E5CE0F52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5AC-43A2-9D13-B01E5CE0F52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5AC-43A2-9D13-B01E5CE0F52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5AC-43A2-9D13-B01E5CE0F52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5AC-43A2-9D13-B01E5CE0F5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Schulden!$F$4:$O$4</c:f>
              <c:strCach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 (Eröffnung)</c:v>
                </c:pt>
                <c:pt idx="9">
                  <c:v>2019</c:v>
                </c:pt>
              </c:strCache>
            </c:strRef>
          </c:cat>
          <c:val>
            <c:numRef>
              <c:f>Schulden!$F$7:$O$7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0.0">
                  <c:v>0</c:v>
                </c:pt>
                <c:pt idx="5" formatCode="0.0">
                  <c:v>0</c:v>
                </c:pt>
                <c:pt idx="6" formatCode="0.0">
                  <c:v>0</c:v>
                </c:pt>
                <c:pt idx="7" formatCode="0.0">
                  <c:v>0</c:v>
                </c:pt>
                <c:pt idx="8" formatCode="#,##0.0">
                  <c:v>62.125384149999995</c:v>
                </c:pt>
                <c:pt idx="9" formatCode="#,##0.0">
                  <c:v>67.331059519999997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5AC-43A2-9D13-B01E5CE0F5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100"/>
        <c:axId val="365158280"/>
        <c:axId val="365158672"/>
      </c:barChart>
      <c:lineChart>
        <c:grouping val="standard"/>
        <c:varyColors val="0"/>
        <c:ser>
          <c:idx val="3"/>
          <c:order val="3"/>
          <c:tx>
            <c:strRef>
              <c:f>Schulden!$A$8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9"/>
              <c:numFmt formatCode="#,##0.0" sourceLinked="0"/>
              <c:spPr>
                <a:solidFill>
                  <a:schemeClr val="lt1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clip" horzOverflow="clip" vert="horz" wrap="square" lIns="36000" tIns="18288" rIns="36000" bIns="18288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ound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C-25AC-43A2-9D13-B01E5CE0F52D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36000" tIns="18288" rIns="36000" bIns="18288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Schulden!$F$4:$O$4</c:f>
              <c:strCach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 (Eröffnung)</c:v>
                </c:pt>
                <c:pt idx="9">
                  <c:v>2019</c:v>
                </c:pt>
              </c:strCache>
            </c:strRef>
          </c:cat>
          <c:val>
            <c:numRef>
              <c:f>Schulden!$F$8:$O$8</c:f>
              <c:numCache>
                <c:formatCode>0.0</c:formatCode>
                <c:ptCount val="10"/>
                <c:pt idx="0">
                  <c:v>167.8</c:v>
                </c:pt>
                <c:pt idx="1">
                  <c:v>200.3</c:v>
                </c:pt>
                <c:pt idx="2">
                  <c:v>203.4</c:v>
                </c:pt>
                <c:pt idx="3">
                  <c:v>210.36799999999999</c:v>
                </c:pt>
                <c:pt idx="4">
                  <c:v>205.58199999999999</c:v>
                </c:pt>
                <c:pt idx="5">
                  <c:v>171.19248006999999</c:v>
                </c:pt>
                <c:pt idx="6">
                  <c:v>150.56523881999999</c:v>
                </c:pt>
                <c:pt idx="7">
                  <c:v>154.48838588000001</c:v>
                </c:pt>
                <c:pt idx="8">
                  <c:v>208.31836404000001</c:v>
                </c:pt>
                <c:pt idx="9">
                  <c:v>218.74890440000001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5AC-43A2-9D13-B01E5CE0F5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159456"/>
        <c:axId val="365159064"/>
      </c:lineChart>
      <c:catAx>
        <c:axId val="365158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158672"/>
        <c:crosses val="autoZero"/>
        <c:auto val="1"/>
        <c:lblAlgn val="ctr"/>
        <c:lblOffset val="100"/>
        <c:noMultiLvlLbl val="0"/>
      </c:catAx>
      <c:valAx>
        <c:axId val="36515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1050"/>
                  <a:t>Mio. Fr.</a:t>
                </a:r>
              </a:p>
            </c:rich>
          </c:tx>
          <c:layout>
            <c:manualLayout>
              <c:xMode val="edge"/>
              <c:yMode val="edge"/>
              <c:x val="9.9610564552446825E-4"/>
              <c:y val="4.13139461861745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158280"/>
        <c:crosses val="autoZero"/>
        <c:crossBetween val="between"/>
      </c:valAx>
      <c:valAx>
        <c:axId val="365159064"/>
        <c:scaling>
          <c:orientation val="minMax"/>
        </c:scaling>
        <c:delete val="0"/>
        <c:axPos val="r"/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159456"/>
        <c:crosses val="max"/>
        <c:crossBetween val="between"/>
      </c:valAx>
      <c:catAx>
        <c:axId val="365159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51590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851741340909216E-2"/>
          <c:y val="3.257535591002414E-2"/>
          <c:w val="0.85897691261817466"/>
          <c:h val="0.75936872504117503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Schulden!$A$28</c:f>
              <c:strCache>
                <c:ptCount val="1"/>
                <c:pt idx="0">
                  <c:v>Nettoschuld je Einwohner (ohne Darlehen)</c:v>
                </c:pt>
              </c:strCache>
            </c:strRef>
          </c:tx>
          <c:spPr>
            <a:pattFill prst="ltUpDiag">
              <a:fgClr>
                <a:srgbClr val="C00000"/>
              </a:fgClr>
              <a:bgClr>
                <a:srgbClr val="FF0000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9"/>
            <c:invertIfNegative val="0"/>
            <c:bubble3D val="0"/>
            <c:spPr>
              <a:pattFill prst="ltUpDiag">
                <a:fgClr>
                  <a:srgbClr val="008000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0C-491C-ACA7-887BD2257B4F}"/>
              </c:ext>
            </c:extLst>
          </c:dPt>
          <c:dPt>
            <c:idx val="10"/>
            <c:invertIfNegative val="0"/>
            <c:bubble3D val="0"/>
            <c:spPr>
              <a:pattFill prst="ltUpDiag">
                <a:fgClr>
                  <a:srgbClr val="008000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0C-491C-ACA7-887BD2257B4F}"/>
              </c:ext>
            </c:extLst>
          </c:dPt>
          <c:dPt>
            <c:idx val="11"/>
            <c:invertIfNegative val="0"/>
            <c:bubble3D val="0"/>
            <c:spPr>
              <a:pattFill prst="ltUpDiag">
                <a:fgClr>
                  <a:srgbClr val="008000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0C-491C-ACA7-887BD2257B4F}"/>
              </c:ext>
            </c:extLst>
          </c:dPt>
          <c:dPt>
            <c:idx val="12"/>
            <c:invertIfNegative val="0"/>
            <c:bubble3D val="0"/>
            <c:spPr>
              <a:pattFill prst="ltUpDiag">
                <a:fgClr>
                  <a:srgbClr val="008000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0C-491C-ACA7-887BD2257B4F}"/>
              </c:ext>
            </c:extLst>
          </c:dPt>
          <c:dPt>
            <c:idx val="13"/>
            <c:invertIfNegative val="0"/>
            <c:bubble3D val="0"/>
            <c:spPr>
              <a:pattFill prst="ltUpDiag">
                <a:fgClr>
                  <a:srgbClr val="008000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30C-491C-ACA7-887BD2257B4F}"/>
              </c:ext>
            </c:extLst>
          </c:dPt>
          <c:dLbls>
            <c:spPr>
              <a:noFill/>
              <a:ln>
                <a:noFill/>
              </a:ln>
              <a:effectLst>
                <a:glow rad="38100">
                  <a:schemeClr val="accent1">
                    <a:lumMod val="75000"/>
                    <a:alpha val="89000"/>
                  </a:schemeClr>
                </a:glow>
              </a:effectLst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Schulden!$B$25:$R$25</c:f>
              <c:numCache>
                <c:formatCode>General</c:formatCode>
                <c:ptCount val="1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 formatCode="m/d/yyyy">
                  <c:v>43466</c:v>
                </c:pt>
                <c:pt idx="13" formatCode="m/d/yyyy">
                  <c:v>43830</c:v>
                </c:pt>
                <c:pt idx="14">
                  <c:v>2020</c:v>
                </c:pt>
                <c:pt idx="15">
                  <c:v>2021</c:v>
                </c:pt>
                <c:pt idx="16">
                  <c:v>2022</c:v>
                </c:pt>
              </c:numCache>
            </c:numRef>
          </c:cat>
          <c:val>
            <c:numRef>
              <c:f>Schulden!$B$28:$R$28</c:f>
              <c:numCache>
                <c:formatCode>#,##0</c:formatCode>
                <c:ptCount val="17"/>
                <c:pt idx="0">
                  <c:v>1341</c:v>
                </c:pt>
                <c:pt idx="1">
                  <c:v>1258</c:v>
                </c:pt>
                <c:pt idx="2">
                  <c:v>1625</c:v>
                </c:pt>
                <c:pt idx="3">
                  <c:v>2191</c:v>
                </c:pt>
                <c:pt idx="4">
                  <c:v>1993</c:v>
                </c:pt>
                <c:pt idx="5">
                  <c:v>1956.8732394366198</c:v>
                </c:pt>
                <c:pt idx="6">
                  <c:v>1892.1727924697445</c:v>
                </c:pt>
                <c:pt idx="7">
                  <c:v>1271.2010451121548</c:v>
                </c:pt>
                <c:pt idx="8">
                  <c:v>681.96303377947743</c:v>
                </c:pt>
                <c:pt idx="9">
                  <c:v>-487</c:v>
                </c:pt>
                <c:pt idx="10" formatCode="0">
                  <c:v>-1135</c:v>
                </c:pt>
                <c:pt idx="11" formatCode="0">
                  <c:v>-884</c:v>
                </c:pt>
                <c:pt idx="12">
                  <c:v>-6468</c:v>
                </c:pt>
                <c:pt idx="13">
                  <c:v>-6860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0C-491C-ACA7-887BD2257B4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4"/>
        <c:axId val="408213000"/>
        <c:axId val="408212608"/>
      </c:barChart>
      <c:valAx>
        <c:axId val="408212608"/>
        <c:scaling>
          <c:orientation val="maxMin"/>
          <c:max val="5000"/>
          <c:min val="-800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1050" b="0" i="0" baseline="0" dirty="0">
                    <a:effectLst/>
                  </a:rPr>
                  <a:t>Nettoschuld ohne Darlehen bzw. Nettoschuld II [Fr./Einwohner]</a:t>
                </a:r>
                <a:endParaRPr lang="de-CH" sz="105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94698274265822313"/>
              <c:y val="6.749955472319654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5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#,##0" sourceLinked="1"/>
        <c:majorTickMark val="out"/>
        <c:minorTickMark val="out"/>
        <c:tickLblPos val="high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08213000"/>
        <c:crosses val="max"/>
        <c:crossBetween val="between"/>
        <c:majorUnit val="1000"/>
        <c:minorUnit val="500"/>
      </c:valAx>
      <c:catAx>
        <c:axId val="408213000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high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0821260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 Narrow" panose="020B0606020202030204" pitchFamily="34" charset="0"/>
          <a:cs typeface="Arial" panose="020B0604020202020204" pitchFamily="34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340862213353457"/>
          <c:y val="2.0897253215921598E-2"/>
          <c:w val="0.86564769618890869"/>
          <c:h val="0.52431182170106327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 w="25400">
              <a:noFill/>
            </a:ln>
          </c:spPr>
          <c:invertIfNegative val="0"/>
          <c:cat>
            <c:strRef>
              <c:f>'schon gelayoutete Version (2)'!$D$4:$D$15</c:f>
              <c:strCache>
                <c:ptCount val="12"/>
                <c:pt idx="0">
                  <c:v>Gesamtergebnis Budget 2019</c:v>
                </c:pt>
                <c:pt idx="1">
                  <c:v>Tieferer Personalaufwand</c:v>
                </c:pt>
                <c:pt idx="2">
                  <c:v>Tieferer Aufwand Prämienverbilligung</c:v>
                </c:pt>
                <c:pt idx="3">
                  <c:v>Tiefere Taxen und Kostgelder AZ</c:v>
                </c:pt>
                <c:pt idx="4">
                  <c:v>Höherer Unterhalt</c:v>
                </c:pt>
                <c:pt idx="5">
                  <c:v>Marktwert / Buchgewinne Liegenschaften</c:v>
                </c:pt>
                <c:pt idx="6">
                  <c:v>Höhere Fondsentnahmen</c:v>
                </c:pt>
                <c:pt idx="7">
                  <c:v>Diverses netto</c:v>
                </c:pt>
                <c:pt idx="8">
                  <c:v>Höhere Steuererträge von natürlichen Personen</c:v>
                </c:pt>
                <c:pt idx="9">
                  <c:v>Höhere Unternehmenssteuererträge</c:v>
                </c:pt>
                <c:pt idx="10">
                  <c:v>Einlage in Coronareserve</c:v>
                </c:pt>
                <c:pt idx="11">
                  <c:v>Gesamtergebnis 2019</c:v>
                </c:pt>
              </c:strCache>
            </c:strRef>
          </c:cat>
          <c:val>
            <c:numRef>
              <c:f>'schon gelayoutete Version (2)'!$G$4:$G$15</c:f>
              <c:numCache>
                <c:formatCode>General</c:formatCode>
                <c:ptCount val="12"/>
                <c:pt idx="0">
                  <c:v>0</c:v>
                </c:pt>
                <c:pt idx="1">
                  <c:v>0.5</c:v>
                </c:pt>
                <c:pt idx="2">
                  <c:v>2.4</c:v>
                </c:pt>
                <c:pt idx="3" formatCode="_(* #,##0.00_);_(* \(#,##0.00\);_(* &quot;-&quot;??_);_(@_)">
                  <c:v>1.4</c:v>
                </c:pt>
                <c:pt idx="4" formatCode="_(* #,##0.00_);_(* \(#,##0.00\);_(* &quot;-&quot;??_);_(@_)">
                  <c:v>0.2</c:v>
                </c:pt>
                <c:pt idx="5">
                  <c:v>0.2</c:v>
                </c:pt>
                <c:pt idx="6" formatCode="_(* #,##0.00_);_(* \(#,##0.00\);_(* &quot;-&quot;??_);_(@_)">
                  <c:v>3.9000000000000004</c:v>
                </c:pt>
                <c:pt idx="7" formatCode="_(* #,##0.00_);_(* \(#,##0.00\);_(* &quot;-&quot;??_);_(@_)">
                  <c:v>4.8000000000000007</c:v>
                </c:pt>
                <c:pt idx="8" formatCode="_(* #,##0.00_);_(* \(#,##0.00\);_(* &quot;-&quot;??_);_(@_)">
                  <c:v>6.2000000000000011</c:v>
                </c:pt>
                <c:pt idx="9" formatCode="_(* #,##0.00_);_(* \(#,##0.00\);_(* &quot;-&quot;??_);_(@_)">
                  <c:v>7.8000000000000007</c:v>
                </c:pt>
                <c:pt idx="10" formatCode="_(* #,##0.00_);_(* \(#,##0.00\);_(* &quot;-&quot;??_);_(@_)">
                  <c:v>4.7000000000000011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77-4874-8B2D-420DF23F72D7}"/>
            </c:ext>
          </c:extLst>
        </c:ser>
        <c:ser>
          <c:idx val="1"/>
          <c:order val="1"/>
          <c:spPr>
            <a:gradFill flip="none" rotWithShape="1">
              <a:gsLst>
                <a:gs pos="0">
                  <a:srgbClr val="33CC33"/>
                </a:gs>
                <a:gs pos="100000">
                  <a:srgbClr val="008000"/>
                </a:gs>
              </a:gsLst>
              <a:lin ang="5400000" scaled="0"/>
              <a:tileRect/>
            </a:gradFill>
            <a:ln w="3175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85000"/>
                  </a:schemeClr>
                </a:bgClr>
              </a:patt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A277-4874-8B2D-420DF23F72D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277-4874-8B2D-420DF23F72D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277-4874-8B2D-420DF23F72D7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100000">
                    <a:srgbClr val="C00000"/>
                  </a:gs>
                </a:gsLst>
                <a:lin ang="16200000" scaled="0"/>
                <a:tileRect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A277-4874-8B2D-420DF23F72D7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100000">
                    <a:srgbClr val="C00000"/>
                  </a:gs>
                </a:gsLst>
                <a:lin ang="16200000" scaled="0"/>
                <a:tileRect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8-A277-4874-8B2D-420DF23F72D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A277-4874-8B2D-420DF23F72D7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A277-4874-8B2D-420DF23F72D7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A277-4874-8B2D-420DF23F72D7}"/>
              </c:ext>
            </c:extLst>
          </c:dPt>
          <c:dPt>
            <c:idx val="8"/>
            <c:invertIfNegative val="0"/>
            <c:bubble3D val="0"/>
            <c:spPr>
              <a:gradFill>
                <a:gsLst>
                  <a:gs pos="0">
                    <a:srgbClr val="33CC33"/>
                  </a:gs>
                  <a:gs pos="100000">
                    <a:srgbClr val="008000"/>
                  </a:gs>
                </a:gsLst>
                <a:lin ang="5400000" scaled="0"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A277-4874-8B2D-420DF23F72D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A277-4874-8B2D-420DF23F72D7}"/>
              </c:ext>
            </c:extLst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100000">
                    <a:srgbClr val="C00000"/>
                  </a:gs>
                </a:gsLst>
                <a:lin ang="16200000" scaled="0"/>
                <a:tileRect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0-A277-4874-8B2D-420DF23F72D7}"/>
              </c:ext>
            </c:extLst>
          </c:dPt>
          <c:dPt>
            <c:idx val="11"/>
            <c:invertIfNegative val="0"/>
            <c:bubble3D val="0"/>
            <c:spPr>
              <a:pattFill prst="pct80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2-A277-4874-8B2D-420DF23F72D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A277-4874-8B2D-420DF23F72D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A277-4874-8B2D-420DF23F72D7}"/>
              </c:ext>
            </c:extLst>
          </c:dPt>
          <c:dPt>
            <c:idx val="14"/>
            <c:invertIfNegative val="0"/>
            <c:bubble3D val="0"/>
            <c:spPr>
              <a:gradFill>
                <a:gsLst>
                  <a:gs pos="0">
                    <a:srgbClr val="33CC33"/>
                  </a:gs>
                  <a:gs pos="100000">
                    <a:srgbClr val="008000"/>
                  </a:gs>
                </a:gsLst>
                <a:lin ang="5400000" scaled="0"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6-A277-4874-8B2D-420DF23F72D7}"/>
              </c:ext>
            </c:extLst>
          </c:dPt>
          <c:dPt>
            <c:idx val="15"/>
            <c:invertIfNegative val="0"/>
            <c:bubble3D val="0"/>
            <c:spPr>
              <a:gradFill>
                <a:gsLst>
                  <a:gs pos="0">
                    <a:srgbClr val="33CC33"/>
                  </a:gs>
                  <a:gs pos="100000">
                    <a:srgbClr val="008000"/>
                  </a:gs>
                </a:gsLst>
                <a:lin ang="5400000" scaled="0"/>
              </a:gradFill>
              <a:ln w="3175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8-A277-4874-8B2D-420DF23F72D7}"/>
              </c:ext>
            </c:extLst>
          </c:dPt>
          <c:dLbls>
            <c:dLbl>
              <c:idx val="0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277-4874-8B2D-420DF23F72D7}"/>
                </c:ext>
              </c:extLst>
            </c:dLbl>
            <c:dLbl>
              <c:idx val="1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277-4874-8B2D-420DF23F72D7}"/>
                </c:ext>
              </c:extLst>
            </c:dLbl>
            <c:dLbl>
              <c:idx val="2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277-4874-8B2D-420DF23F72D7}"/>
                </c:ext>
              </c:extLst>
            </c:dLbl>
            <c:dLbl>
              <c:idx val="3"/>
              <c:layout/>
              <c:numFmt formatCode="\-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277-4874-8B2D-420DF23F72D7}"/>
                </c:ext>
              </c:extLst>
            </c:dLbl>
            <c:dLbl>
              <c:idx val="4"/>
              <c:layout/>
              <c:numFmt formatCode="\-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277-4874-8B2D-420DF23F72D7}"/>
                </c:ext>
              </c:extLst>
            </c:dLbl>
            <c:dLbl>
              <c:idx val="5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277-4874-8B2D-420DF23F72D7}"/>
                </c:ext>
              </c:extLst>
            </c:dLbl>
            <c:dLbl>
              <c:idx val="6"/>
              <c:layout/>
              <c:numFmt formatCode="#,##0.0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A277-4874-8B2D-420DF23F72D7}"/>
                </c:ext>
              </c:extLst>
            </c:dLbl>
            <c:dLbl>
              <c:idx val="10"/>
              <c:numFmt formatCode="\-#,##0.0" sourceLinked="0"/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50" b="1" i="0" u="none" strike="noStrike" baseline="0">
                      <a:solidFill>
                        <a:srgbClr val="000000"/>
                      </a:solidFill>
                      <a:effectLst>
                        <a:glow rad="165100">
                          <a:schemeClr val="bg1"/>
                        </a:glow>
                      </a:effectLst>
                      <a:latin typeface="Arial"/>
                      <a:ea typeface="Arial"/>
                      <a:cs typeface="Arial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A277-4874-8B2D-420DF23F72D7}"/>
                </c:ext>
              </c:extLst>
            </c:dLbl>
            <c:numFmt formatCode="#,##0.0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 b="1" i="0" u="none" strike="noStrike" baseline="0">
                    <a:solidFill>
                      <a:srgbClr val="000000"/>
                    </a:solidFill>
                    <a:effectLst>
                      <a:glow rad="165100">
                        <a:schemeClr val="bg1"/>
                      </a:glow>
                    </a:effectLst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'schon gelayoutete Version (2)'!$D$4:$D$15</c:f>
              <c:strCache>
                <c:ptCount val="12"/>
                <c:pt idx="0">
                  <c:v>Gesamtergebnis Budget 2019</c:v>
                </c:pt>
                <c:pt idx="1">
                  <c:v>Tieferer Personalaufwand</c:v>
                </c:pt>
                <c:pt idx="2">
                  <c:v>Tieferer Aufwand Prämienverbilligung</c:v>
                </c:pt>
                <c:pt idx="3">
                  <c:v>Tiefere Taxen und Kostgelder AZ</c:v>
                </c:pt>
                <c:pt idx="4">
                  <c:v>Höherer Unterhalt</c:v>
                </c:pt>
                <c:pt idx="5">
                  <c:v>Marktwert / Buchgewinne Liegenschaften</c:v>
                </c:pt>
                <c:pt idx="6">
                  <c:v>Höhere Fondsentnahmen</c:v>
                </c:pt>
                <c:pt idx="7">
                  <c:v>Diverses netto</c:v>
                </c:pt>
                <c:pt idx="8">
                  <c:v>Höhere Steuererträge von natürlichen Personen</c:v>
                </c:pt>
                <c:pt idx="9">
                  <c:v>Höhere Unternehmenssteuererträge</c:v>
                </c:pt>
                <c:pt idx="10">
                  <c:v>Einlage in Coronareserve</c:v>
                </c:pt>
                <c:pt idx="11">
                  <c:v>Gesamtergebnis 2019</c:v>
                </c:pt>
              </c:strCache>
            </c:strRef>
          </c:cat>
          <c:val>
            <c:numRef>
              <c:f>'schon gelayoutete Version (2)'!$H$4:$H$15</c:f>
              <c:numCache>
                <c:formatCode>General</c:formatCode>
                <c:ptCount val="12"/>
                <c:pt idx="0">
                  <c:v>0.5</c:v>
                </c:pt>
                <c:pt idx="1">
                  <c:v>1.9</c:v>
                </c:pt>
                <c:pt idx="2" formatCode="_(* #,##0.00_);_(* \(#,##0.00\);_(* &quot;-&quot;??_);_(@_)">
                  <c:v>0.9</c:v>
                </c:pt>
                <c:pt idx="3" formatCode="_(* #,##0.0_);_(* \(#,##0.0\);_(* &quot;-&quot;_);_(@_)">
                  <c:v>1.9</c:v>
                </c:pt>
                <c:pt idx="4" formatCode="_(* #,##0.0_);_(* \(#,##0.0\);_(* &quot;-&quot;_);_(@_)">
                  <c:v>1.2</c:v>
                </c:pt>
                <c:pt idx="5" formatCode="_(* #,##0.0_);_(* \(#,##0.0\);_(* &quot;-&quot;_);_(@_)">
                  <c:v>3.7</c:v>
                </c:pt>
                <c:pt idx="6" formatCode="_(* #,##0.0_);_(* \(#,##0.0\);_(* &quot;-&quot;_);_(@_)">
                  <c:v>0.9</c:v>
                </c:pt>
                <c:pt idx="7" formatCode="_(* #,##0.0_);_(* \(#,##0.0\);_(* &quot;-&quot;_);_(@_)">
                  <c:v>1.4</c:v>
                </c:pt>
                <c:pt idx="8" formatCode="_(* #,##0.0_);_(* \(#,##0.0\);_(* &quot;-&quot;_);_(@_)">
                  <c:v>1.6</c:v>
                </c:pt>
                <c:pt idx="9" formatCode="_(* #,##0.0_);_(* \(#,##0.0\);_(* &quot;-&quot;_);_(@_)">
                  <c:v>9.8000000000000007</c:v>
                </c:pt>
                <c:pt idx="10" formatCode="_(* #,##0.00_);_(* \(#,##0.00\);_(* &quot;-&quot;??_);_(@_)">
                  <c:v>12.9</c:v>
                </c:pt>
                <c:pt idx="11" formatCode="_(* #,##0.0_);_(* \(#,##0.0\);_(* &quot;-&quot;_);_(@_)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A277-4874-8B2D-420DF23F72D7}"/>
            </c:ext>
          </c:extLst>
        </c:ser>
        <c:ser>
          <c:idx val="2"/>
          <c:order val="2"/>
          <c:spPr>
            <a:solidFill>
              <a:srgbClr val="C0C0C0"/>
            </a:solidFill>
            <a:ln w="25400">
              <a:noFill/>
            </a:ln>
          </c:spPr>
          <c:invertIfNegative val="0"/>
          <c:cat>
            <c:strRef>
              <c:f>'schon gelayoutete Version (2)'!$D$4:$D$15</c:f>
              <c:strCache>
                <c:ptCount val="12"/>
                <c:pt idx="0">
                  <c:v>Gesamtergebnis Budget 2019</c:v>
                </c:pt>
                <c:pt idx="1">
                  <c:v>Tieferer Personalaufwand</c:v>
                </c:pt>
                <c:pt idx="2">
                  <c:v>Tieferer Aufwand Prämienverbilligung</c:v>
                </c:pt>
                <c:pt idx="3">
                  <c:v>Tiefere Taxen und Kostgelder AZ</c:v>
                </c:pt>
                <c:pt idx="4">
                  <c:v>Höherer Unterhalt</c:v>
                </c:pt>
                <c:pt idx="5">
                  <c:v>Marktwert / Buchgewinne Liegenschaften</c:v>
                </c:pt>
                <c:pt idx="6">
                  <c:v>Höhere Fondsentnahmen</c:v>
                </c:pt>
                <c:pt idx="7">
                  <c:v>Diverses netto</c:v>
                </c:pt>
                <c:pt idx="8">
                  <c:v>Höhere Steuererträge von natürlichen Personen</c:v>
                </c:pt>
                <c:pt idx="9">
                  <c:v>Höhere Unternehmenssteuererträge</c:v>
                </c:pt>
                <c:pt idx="10">
                  <c:v>Einlage in Coronareserve</c:v>
                </c:pt>
                <c:pt idx="11">
                  <c:v>Gesamtergebnis 2019</c:v>
                </c:pt>
              </c:strCache>
            </c:strRef>
          </c:cat>
          <c:val>
            <c:numRef>
              <c:f>'schon gelayoutete Version (2)'!$J$4:$J$15</c:f>
              <c:numCache>
                <c:formatCode>General</c:formatCode>
                <c:ptCount val="12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A277-4874-8B2D-420DF23F72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365227080"/>
        <c:axId val="364040760"/>
      </c:barChart>
      <c:catAx>
        <c:axId val="365227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6350">
            <a:solidFill>
              <a:schemeClr val="tx1"/>
            </a:solidFill>
            <a:prstDash val="solid"/>
          </a:ln>
        </c:spPr>
        <c:txPr>
          <a:bodyPr rot="-5400000" vert="horz" anchor="b" anchorCtr="1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de-DE"/>
          </a:p>
        </c:txPr>
        <c:crossAx val="364040760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364040760"/>
        <c:scaling>
          <c:orientation val="minMax"/>
          <c:max val="22"/>
          <c:min val="0"/>
        </c:scaling>
        <c:delete val="0"/>
        <c:axPos val="l"/>
        <c:majorGridlines>
          <c:spPr>
            <a:ln w="6350">
              <a:solidFill>
                <a:schemeClr val="bg1">
                  <a:lumMod val="65000"/>
                </a:schemeClr>
              </a:solidFill>
              <a:prstDash val="solid"/>
            </a:ln>
          </c:spPr>
        </c:majorGridlines>
        <c:numFmt formatCode="#,##0.0" sourceLinked="0"/>
        <c:majorTickMark val="out"/>
        <c:minorTickMark val="none"/>
        <c:tickLblPos val="nextTo"/>
        <c:spPr>
          <a:ln w="63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de-DE"/>
          </a:p>
        </c:txPr>
        <c:crossAx val="365227080"/>
        <c:crossesAt val="1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050" b="0" i="0" u="none" strike="noStrike" baseline="0">
          <a:solidFill>
            <a:srgbClr val="80808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Tabelle1!$A$3</c:f>
              <c:strCache>
                <c:ptCount val="1"/>
                <c:pt idx="0">
                  <c:v>Personalaufwand [Mio. Fr.]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tx2">
                  <a:lumMod val="60000"/>
                  <a:lumOff val="40000"/>
                </a:schemeClr>
              </a:solidFill>
              <a:ln w="25400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Tabelle1!$C$1:$J$1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Tabelle1!$C$3:$J$3</c:f>
              <c:numCache>
                <c:formatCode>General</c:formatCode>
                <c:ptCount val="8"/>
                <c:pt idx="0">
                  <c:v>102</c:v>
                </c:pt>
                <c:pt idx="1">
                  <c:v>103.9</c:v>
                </c:pt>
                <c:pt idx="2">
                  <c:v>104.1</c:v>
                </c:pt>
                <c:pt idx="3">
                  <c:v>104.2</c:v>
                </c:pt>
                <c:pt idx="4">
                  <c:v>105</c:v>
                </c:pt>
                <c:pt idx="5">
                  <c:v>106.2</c:v>
                </c:pt>
                <c:pt idx="6">
                  <c:v>106.7</c:v>
                </c:pt>
                <c:pt idx="7">
                  <c:v>107.4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96-46C9-8099-B22A8B6DBE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253704"/>
        <c:axId val="365254088"/>
      </c:lineChart>
      <c:catAx>
        <c:axId val="365253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254088"/>
        <c:crosses val="autoZero"/>
        <c:auto val="1"/>
        <c:lblAlgn val="ctr"/>
        <c:lblOffset val="100"/>
        <c:noMultiLvlLbl val="0"/>
      </c:catAx>
      <c:valAx>
        <c:axId val="365254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dirty="0" smtClean="0"/>
                  <a:t>Mio. Fr.</a:t>
                </a:r>
                <a:endParaRPr lang="de-CH" dirty="0"/>
              </a:p>
            </c:rich>
          </c:tx>
          <c:layout>
            <c:manualLayout>
              <c:xMode val="edge"/>
              <c:yMode val="edge"/>
              <c:x val="8.7364702229680204E-3"/>
              <c:y val="2.211965386454602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253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Personal!$A$30</c:f>
              <c:strCache>
                <c:ptCount val="1"/>
                <c:pt idx="0">
                  <c:v>Ø-Besoldung je Mitarbeiter (in Tausend Franken)</c:v>
                </c:pt>
              </c:strCache>
            </c:strRef>
          </c:tx>
          <c:spPr>
            <a:pattFill prst="ltUpDiag">
              <a:fgClr>
                <a:schemeClr val="bg1">
                  <a:lumMod val="50000"/>
                </a:schemeClr>
              </a:fgClr>
              <a:bgClr>
                <a:schemeClr val="bg1">
                  <a:lumMod val="75000"/>
                </a:schemeClr>
              </a:bgClr>
            </a:pattFill>
            <a:ln w="9525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Personal!$B$2:$H$2</c:f>
              <c:numCache>
                <c:formatCode>m/d/yyyy</c:formatCode>
                <c:ptCount val="7"/>
                <c:pt idx="0">
                  <c:v>40543</c:v>
                </c:pt>
                <c:pt idx="1">
                  <c:v>40908</c:v>
                </c:pt>
                <c:pt idx="2">
                  <c:v>41274</c:v>
                </c:pt>
                <c:pt idx="3">
                  <c:v>41639</c:v>
                </c:pt>
                <c:pt idx="4">
                  <c:v>42004</c:v>
                </c:pt>
                <c:pt idx="5">
                  <c:v>42369</c:v>
                </c:pt>
                <c:pt idx="6">
                  <c:v>42735</c:v>
                </c:pt>
              </c:numCache>
            </c:numRef>
          </c:cat>
          <c:val>
            <c:numRef>
              <c:f>Personal!$C$30:$K$30</c:f>
              <c:numCache>
                <c:formatCode>#,##0_);[Red]\(#,##0\)</c:formatCode>
                <c:ptCount val="9"/>
                <c:pt idx="0">
                  <c:v>77.405218775197042</c:v>
                </c:pt>
                <c:pt idx="1">
                  <c:v>75.949481668334442</c:v>
                </c:pt>
                <c:pt idx="2">
                  <c:v>74.540298308058951</c:v>
                </c:pt>
                <c:pt idx="3">
                  <c:v>73.991748671660247</c:v>
                </c:pt>
                <c:pt idx="4">
                  <c:v>76.075935919877992</c:v>
                </c:pt>
                <c:pt idx="5">
                  <c:v>77.190155638308056</c:v>
                </c:pt>
                <c:pt idx="6">
                  <c:v>76.912621959105934</c:v>
                </c:pt>
                <c:pt idx="7">
                  <c:v>77.349058722036418</c:v>
                </c:pt>
                <c:pt idx="8">
                  <c:v>79.455892814797238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79-4975-907C-2DCCAE02F2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axId val="365474120"/>
        <c:axId val="365473728"/>
      </c:barChart>
      <c:lineChart>
        <c:grouping val="standard"/>
        <c:varyColors val="0"/>
        <c:ser>
          <c:idx val="0"/>
          <c:order val="0"/>
          <c:tx>
            <c:strRef>
              <c:f>Personal!$A$26</c:f>
              <c:strCache>
                <c:ptCount val="1"/>
                <c:pt idx="0">
                  <c:v>Entwicklung Vollzeitstellen (FTE)</c:v>
                </c:pt>
              </c:strCache>
            </c:strRef>
          </c:tx>
          <c:spPr>
            <a:ln w="31750" cap="rnd">
              <a:solidFill>
                <a:srgbClr val="336600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/>
              <c:tx>
                <c:rich>
                  <a:bodyPr/>
                  <a:lstStyle/>
                  <a:p>
                    <a:fld id="{AC7FF86D-6EBC-457F-89D4-751FCCCF431E}" type="VALUE">
                      <a:rPr lang="en-US"/>
                      <a:pPr/>
                      <a:t>[WERT]</a:t>
                    </a:fld>
                    <a:endParaRPr lang="de-CH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A79-4975-907C-2DCCAE02F28A}"/>
                </c:ext>
              </c:extLst>
            </c:dLbl>
            <c:numFmt formatCode="#,##0.0" sourceLinked="0"/>
            <c:spPr>
              <a:solidFill>
                <a:srgbClr val="336600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36000" tIns="18288" rIns="36000" bIns="18288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Personal!$C$2:$K$2</c:f>
              <c:numCache>
                <c:formatCode>m/d/yyyy</c:formatCode>
                <c:ptCount val="9"/>
                <c:pt idx="0">
                  <c:v>40908</c:v>
                </c:pt>
                <c:pt idx="1">
                  <c:v>41274</c:v>
                </c:pt>
                <c:pt idx="2">
                  <c:v>41639</c:v>
                </c:pt>
                <c:pt idx="3">
                  <c:v>42004</c:v>
                </c:pt>
                <c:pt idx="4">
                  <c:v>42369</c:v>
                </c:pt>
                <c:pt idx="5">
                  <c:v>42735</c:v>
                </c:pt>
                <c:pt idx="6">
                  <c:v>43100</c:v>
                </c:pt>
                <c:pt idx="7">
                  <c:v>43465</c:v>
                </c:pt>
                <c:pt idx="8">
                  <c:v>43830</c:v>
                </c:pt>
              </c:numCache>
            </c:numRef>
          </c:cat>
          <c:val>
            <c:numRef>
              <c:f>Personal!$C$26:$K$26</c:f>
              <c:numCache>
                <c:formatCode>#,##0</c:formatCode>
                <c:ptCount val="9"/>
                <c:pt idx="0">
                  <c:v>747.48190000000056</c:v>
                </c:pt>
                <c:pt idx="1">
                  <c:v>817.51710000000094</c:v>
                </c:pt>
                <c:pt idx="2">
                  <c:v>844.30840000000057</c:v>
                </c:pt>
                <c:pt idx="3">
                  <c:v>857.12260000000026</c:v>
                </c:pt>
                <c:pt idx="4">
                  <c:v>843.61762000000033</c:v>
                </c:pt>
                <c:pt idx="5" formatCode="#,##0.0">
                  <c:v>837.8399999999998</c:v>
                </c:pt>
                <c:pt idx="6" formatCode="#,##0.0">
                  <c:v>850.49</c:v>
                </c:pt>
                <c:pt idx="7" formatCode="#,##0.0">
                  <c:v>846.19</c:v>
                </c:pt>
                <c:pt idx="8" formatCode="#,##0.0">
                  <c:v>843.4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A79-4975-907C-2DCCAE02F28A}"/>
            </c:ext>
          </c:extLst>
        </c:ser>
        <c:ser>
          <c:idx val="2"/>
          <c:order val="2"/>
          <c:tx>
            <c:strRef>
              <c:f>Personal!$A$32</c:f>
              <c:strCache>
                <c:ptCount val="1"/>
                <c:pt idx="0">
                  <c:v>Entwicklung Anzahl Mitarbeiter (HC)</c:v>
                </c:pt>
              </c:strCache>
            </c:strRef>
          </c:tx>
          <c:spPr>
            <a:ln w="317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Personal!$C$2:$K$2</c:f>
              <c:numCache>
                <c:formatCode>m/d/yyyy</c:formatCode>
                <c:ptCount val="9"/>
                <c:pt idx="0">
                  <c:v>40908</c:v>
                </c:pt>
                <c:pt idx="1">
                  <c:v>41274</c:v>
                </c:pt>
                <c:pt idx="2">
                  <c:v>41639</c:v>
                </c:pt>
                <c:pt idx="3">
                  <c:v>42004</c:v>
                </c:pt>
                <c:pt idx="4">
                  <c:v>42369</c:v>
                </c:pt>
                <c:pt idx="5">
                  <c:v>42735</c:v>
                </c:pt>
                <c:pt idx="6">
                  <c:v>43100</c:v>
                </c:pt>
                <c:pt idx="7">
                  <c:v>43465</c:v>
                </c:pt>
                <c:pt idx="8">
                  <c:v>43830</c:v>
                </c:pt>
              </c:numCache>
            </c:numRef>
          </c:cat>
          <c:val>
            <c:numRef>
              <c:f>Personal!$C$32:$K$32</c:f>
              <c:numCache>
                <c:formatCode>#,##0</c:formatCode>
                <c:ptCount val="9"/>
                <c:pt idx="0">
                  <c:v>1171</c:v>
                </c:pt>
                <c:pt idx="1">
                  <c:v>1298</c:v>
                </c:pt>
                <c:pt idx="2">
                  <c:v>1342</c:v>
                </c:pt>
                <c:pt idx="3">
                  <c:v>1340</c:v>
                </c:pt>
                <c:pt idx="4">
                  <c:v>1332</c:v>
                </c:pt>
                <c:pt idx="5">
                  <c:v>1291</c:v>
                </c:pt>
                <c:pt idx="6">
                  <c:v>1317</c:v>
                </c:pt>
                <c:pt idx="7">
                  <c:v>1293</c:v>
                </c:pt>
                <c:pt idx="8">
                  <c:v>1289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79-4975-907C-2DCCAE02F28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63519096"/>
        <c:axId val="365473336"/>
      </c:lineChart>
      <c:catAx>
        <c:axId val="36351909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all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473336"/>
        <c:crosses val="autoZero"/>
        <c:auto val="0"/>
        <c:lblAlgn val="ctr"/>
        <c:lblOffset val="100"/>
        <c:noMultiLvlLbl val="1"/>
      </c:catAx>
      <c:valAx>
        <c:axId val="3654733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1050" b="0">
                    <a:solidFill>
                      <a:sysClr val="windowText" lastClr="000000"/>
                    </a:solidFill>
                  </a:rPr>
                  <a:t>FTE </a:t>
                </a:r>
                <a:r>
                  <a:rPr lang="de-CH" sz="1050" b="0" i="0" baseline="0">
                    <a:effectLst/>
                  </a:rPr>
                  <a:t>bzw. HC</a:t>
                </a:r>
                <a:endParaRPr lang="de-CH" sz="1050">
                  <a:effectLst/>
                </a:endParaRPr>
              </a:p>
            </c:rich>
          </c:tx>
          <c:layout>
            <c:manualLayout>
              <c:xMode val="edge"/>
              <c:yMode val="edge"/>
              <c:x val="1.4279775661351185E-2"/>
              <c:y val="3.181269243496773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5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3519096"/>
        <c:crosses val="autoZero"/>
        <c:crossBetween val="between"/>
      </c:valAx>
      <c:valAx>
        <c:axId val="365473728"/>
        <c:scaling>
          <c:orientation val="minMax"/>
          <c:max val="100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1050" b="0" i="0" baseline="0">
                    <a:effectLst/>
                  </a:rPr>
                  <a:t>Jahreseinkommen in Tausend Fr.</a:t>
                </a:r>
                <a:endParaRPr lang="de-CH" sz="1050" b="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95648748359191127"/>
              <c:y val="3.925471016056629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5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_);[Red]\(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474120"/>
        <c:crosses val="max"/>
        <c:crossBetween val="between"/>
      </c:valAx>
      <c:catAx>
        <c:axId val="36547412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365473728"/>
        <c:crosses val="autoZero"/>
        <c:auto val="0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49893515052913"/>
          <c:y val="0.82604688607232657"/>
          <c:w val="0.55227614451752149"/>
          <c:h val="0.15589977982987693"/>
        </c:manualLayout>
      </c:layout>
      <c:overlay val="0"/>
      <c:spPr>
        <a:solidFill>
          <a:schemeClr val="bg1"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Steuern!$A$2</c:f>
              <c:strCache>
                <c:ptCount val="1"/>
                <c:pt idx="0">
                  <c:v>Steuern Natürliche Personen (inkl. Grenzgänger-, Quellen- und Straf-/Nachsteuern)</c:v>
                </c:pt>
              </c:strCache>
            </c:strRef>
          </c:tx>
          <c:spPr>
            <a:pattFill prst="ltUpDiag">
              <a:fgClr>
                <a:srgbClr val="006600"/>
              </a:fgClr>
              <a:bgClr>
                <a:srgbClr val="008000"/>
              </a:bgClr>
            </a:pattFill>
            <a:ln w="952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Steuern!$F$1:$M$1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Steuern!$F$2:$M$2</c:f>
              <c:numCache>
                <c:formatCode>#,##0.0</c:formatCode>
                <c:ptCount val="8"/>
                <c:pt idx="0">
                  <c:v>92.3</c:v>
                </c:pt>
                <c:pt idx="1">
                  <c:v>95.6</c:v>
                </c:pt>
                <c:pt idx="2">
                  <c:v>101.6</c:v>
                </c:pt>
                <c:pt idx="3">
                  <c:v>101.2</c:v>
                </c:pt>
                <c:pt idx="4">
                  <c:v>104</c:v>
                </c:pt>
                <c:pt idx="5">
                  <c:v>101.5</c:v>
                </c:pt>
                <c:pt idx="6">
                  <c:v>105.20304827</c:v>
                </c:pt>
                <c:pt idx="7">
                  <c:v>107.40058101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26-42CB-9298-F04C45B83D7D}"/>
            </c:ext>
          </c:extLst>
        </c:ser>
        <c:ser>
          <c:idx val="1"/>
          <c:order val="1"/>
          <c:tx>
            <c:strRef>
              <c:f>Steuern!$A$3</c:f>
              <c:strCache>
                <c:ptCount val="1"/>
                <c:pt idx="0">
                  <c:v>Grundstückgewinnsteuer</c:v>
                </c:pt>
              </c:strCache>
            </c:strRef>
          </c:tx>
          <c:spPr>
            <a:solidFill>
              <a:srgbClr val="00B050"/>
            </a:solidFill>
            <a:ln w="952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Steuern!$F$1:$M$1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Steuern!$F$3:$M$3</c:f>
              <c:numCache>
                <c:formatCode>#,##0.0</c:formatCode>
                <c:ptCount val="8"/>
                <c:pt idx="0">
                  <c:v>2.6</c:v>
                </c:pt>
                <c:pt idx="1">
                  <c:v>2.1</c:v>
                </c:pt>
                <c:pt idx="2">
                  <c:v>2.4</c:v>
                </c:pt>
                <c:pt idx="3">
                  <c:v>1.4</c:v>
                </c:pt>
                <c:pt idx="4">
                  <c:v>3.4</c:v>
                </c:pt>
                <c:pt idx="5">
                  <c:v>3.2</c:v>
                </c:pt>
                <c:pt idx="6">
                  <c:v>3.0411912000000001</c:v>
                </c:pt>
                <c:pt idx="7">
                  <c:v>4.1085932500000002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26-42CB-9298-F04C45B83D7D}"/>
            </c:ext>
          </c:extLst>
        </c:ser>
        <c:ser>
          <c:idx val="2"/>
          <c:order val="2"/>
          <c:tx>
            <c:strRef>
              <c:f>Steuern!$A$4</c:f>
              <c:strCache>
                <c:ptCount val="1"/>
                <c:pt idx="0">
                  <c:v>Unternehmenssteuern</c:v>
                </c:pt>
              </c:strCache>
            </c:strRef>
          </c:tx>
          <c:spPr>
            <a:pattFill prst="zigZag">
              <a:fgClr>
                <a:srgbClr val="00B050"/>
              </a:fgClr>
              <a:bgClr>
                <a:srgbClr val="92D050"/>
              </a:bgClr>
            </a:pattFill>
            <a:ln w="952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Steuern!$F$1:$M$1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Steuern!$F$4:$M$4</c:f>
              <c:numCache>
                <c:formatCode>#,##0.0</c:formatCode>
                <c:ptCount val="8"/>
                <c:pt idx="0">
                  <c:v>15.9</c:v>
                </c:pt>
                <c:pt idx="1">
                  <c:v>20.8</c:v>
                </c:pt>
                <c:pt idx="2">
                  <c:v>21.1</c:v>
                </c:pt>
                <c:pt idx="3">
                  <c:v>28.5</c:v>
                </c:pt>
                <c:pt idx="4">
                  <c:v>49.2</c:v>
                </c:pt>
                <c:pt idx="5">
                  <c:v>46.9</c:v>
                </c:pt>
                <c:pt idx="6">
                  <c:v>24.749006550000001</c:v>
                </c:pt>
                <c:pt idx="7">
                  <c:v>41.434287849999997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26-42CB-9298-F04C45B83D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365475296"/>
        <c:axId val="365475688"/>
      </c:barChart>
      <c:lineChart>
        <c:grouping val="standard"/>
        <c:varyColors val="0"/>
        <c:ser>
          <c:idx val="3"/>
          <c:order val="3"/>
          <c:tx>
            <c:strRef>
              <c:f>Steuern!$A$5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495632186620249E-2"/>
                      <c:h val="4.9844038044737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3E9-416E-B0C4-C3B273343299}"/>
                </c:ext>
              </c:extLst>
            </c:dLbl>
            <c:dLbl>
              <c:idx val="1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056421424892422E-2"/>
                      <c:h val="4.9844038044737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3E9-416E-B0C4-C3B273343299}"/>
                </c:ext>
              </c:extLst>
            </c:dLbl>
            <c:dLbl>
              <c:idx val="2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177999901436774E-2"/>
                      <c:h val="4.9844038044737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3E9-416E-B0C4-C3B273343299}"/>
                </c:ext>
              </c:extLst>
            </c:dLbl>
            <c:dLbl>
              <c:idx val="3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374053710075904E-2"/>
                      <c:h val="4.9844038044737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3E9-416E-B0C4-C3B273343299}"/>
                </c:ext>
              </c:extLst>
            </c:dLbl>
            <c:dLbl>
              <c:idx val="4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495632186620249E-2"/>
                      <c:h val="4.9844038044737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3E9-416E-B0C4-C3B273343299}"/>
                </c:ext>
              </c:extLst>
            </c:dLbl>
            <c:dLbl>
              <c:idx val="5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056421424892422E-2"/>
                      <c:h val="4.9844038044737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3E9-416E-B0C4-C3B273343299}"/>
                </c:ext>
              </c:extLst>
            </c:dLbl>
            <c:dLbl>
              <c:idx val="6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813264471803731E-2"/>
                      <c:h val="4.9844038044737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3E9-416E-B0C4-C3B273343299}"/>
                </c:ext>
              </c:extLst>
            </c:dLbl>
            <c:dLbl>
              <c:idx val="7"/>
              <c:layout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374053710075904E-2"/>
                      <c:h val="4.9844038044737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3E9-416E-B0C4-C3B273343299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Steuern!$F$1:$M$1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Steuern!$F$5:$M$5</c:f>
              <c:numCache>
                <c:formatCode>#,##0.0</c:formatCode>
                <c:ptCount val="8"/>
                <c:pt idx="0">
                  <c:v>110.8</c:v>
                </c:pt>
                <c:pt idx="1">
                  <c:v>118.49999999999999</c:v>
                </c:pt>
                <c:pt idx="2">
                  <c:v>125.1</c:v>
                </c:pt>
                <c:pt idx="3">
                  <c:v>131.10000000000002</c:v>
                </c:pt>
                <c:pt idx="4">
                  <c:v>156.60000000000002</c:v>
                </c:pt>
                <c:pt idx="5">
                  <c:v>151.5</c:v>
                </c:pt>
                <c:pt idx="6">
                  <c:v>132.99324601999999</c:v>
                </c:pt>
                <c:pt idx="7">
                  <c:v>152.94346210999998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C26-42CB-9298-F04C45B83D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5475296"/>
        <c:axId val="365475688"/>
      </c:lineChart>
      <c:catAx>
        <c:axId val="365475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365475688"/>
        <c:crosses val="autoZero"/>
        <c:auto val="1"/>
        <c:lblAlgn val="ctr"/>
        <c:lblOffset val="100"/>
        <c:noMultiLvlLbl val="0"/>
      </c:catAx>
      <c:valAx>
        <c:axId val="36547568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1050">
                    <a:solidFill>
                      <a:sysClr val="windowText" lastClr="000000"/>
                    </a:solidFill>
                  </a:rPr>
                  <a:t>Mio. Fr.</a:t>
                </a:r>
              </a:p>
            </c:rich>
          </c:tx>
          <c:layout>
            <c:manualLayout>
              <c:xMode val="edge"/>
              <c:yMode val="edge"/>
              <c:x val="0"/>
              <c:y val="3.129972375950694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365475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  <a:cs typeface="Arial" panose="020B0604020202020204" pitchFamily="34" charset="0"/>
        </a:defRPr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728653864759174E-2"/>
          <c:y val="7.2486513174237779E-2"/>
          <c:w val="0.93373608471354874"/>
          <c:h val="0.759940970554626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Tabelle4!$A$4</c:f>
              <c:strCache>
                <c:ptCount val="1"/>
                <c:pt idx="0">
                  <c:v>Unternehmenssteuern</c:v>
                </c:pt>
              </c:strCache>
            </c:strRef>
          </c:tx>
          <c:spPr>
            <a:pattFill prst="ltUpDiag">
              <a:fgClr>
                <a:srgbClr val="006600"/>
              </a:fgClr>
              <a:bgClr>
                <a:srgbClr val="009900"/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dPt>
            <c:idx val="11"/>
            <c:invertIfNegative val="0"/>
            <c:bubble3D val="0"/>
            <c:spPr>
              <a:pattFill prst="diagBrick">
                <a:fgClr>
                  <a:schemeClr val="accent3">
                    <a:lumMod val="50000"/>
                  </a:schemeClr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0D5-4E50-AE1F-3A41770D9A30}"/>
              </c:ext>
            </c:extLst>
          </c:dPt>
          <c:dPt>
            <c:idx val="12"/>
            <c:invertIfNegative val="0"/>
            <c:bubble3D val="0"/>
            <c:spPr>
              <a:pattFill prst="zigZ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0D5-4E50-AE1F-3A41770D9A30}"/>
              </c:ext>
            </c:extLst>
          </c:dPt>
          <c:dPt>
            <c:idx val="13"/>
            <c:invertIfNegative val="0"/>
            <c:bubble3D val="0"/>
            <c:spPr>
              <a:pattFill prst="zigZ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0D5-4E50-AE1F-3A41770D9A30}"/>
              </c:ext>
            </c:extLst>
          </c:dPt>
          <c:dPt>
            <c:idx val="14"/>
            <c:invertIfNegative val="0"/>
            <c:bubble3D val="0"/>
            <c:spPr>
              <a:pattFill prst="zigZ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0D5-4E50-AE1F-3A41770D9A30}"/>
              </c:ext>
            </c:extLst>
          </c:dPt>
          <c:dPt>
            <c:idx val="15"/>
            <c:invertIfNegative val="0"/>
            <c:bubble3D val="0"/>
            <c:spPr>
              <a:pattFill prst="zigZag">
                <a:fgClr>
                  <a:schemeClr val="bg1">
                    <a:lumMod val="50000"/>
                  </a:schemeClr>
                </a:fgClr>
                <a:bgClr>
                  <a:schemeClr val="bg1">
                    <a:lumMod val="75000"/>
                  </a:schemeClr>
                </a:bgClr>
              </a:pattFill>
              <a:ln w="31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0D5-4E50-AE1F-3A41770D9A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effectLst>
                      <a:glow rad="1270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Tabelle4!$B$3:$Q$3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Tabelle4!$B$4:$Q$4</c:f>
              <c:numCache>
                <c:formatCode>General</c:formatCode>
                <c:ptCount val="16"/>
                <c:pt idx="0">
                  <c:v>15.9</c:v>
                </c:pt>
                <c:pt idx="1">
                  <c:v>21.6</c:v>
                </c:pt>
                <c:pt idx="2">
                  <c:v>20</c:v>
                </c:pt>
                <c:pt idx="3">
                  <c:v>17.100000000000001</c:v>
                </c:pt>
                <c:pt idx="4">
                  <c:v>15.9</c:v>
                </c:pt>
                <c:pt idx="5">
                  <c:v>20.8</c:v>
                </c:pt>
                <c:pt idx="6">
                  <c:v>21.1</c:v>
                </c:pt>
                <c:pt idx="7">
                  <c:v>28.5</c:v>
                </c:pt>
                <c:pt idx="8">
                  <c:v>49.2</c:v>
                </c:pt>
                <c:pt idx="9">
                  <c:v>46.9</c:v>
                </c:pt>
                <c:pt idx="10" formatCode="0.0">
                  <c:v>24.749006550000001</c:v>
                </c:pt>
                <c:pt idx="11" formatCode="0.0">
                  <c:v>41.4</c:v>
                </c:pt>
                <c:pt idx="12">
                  <c:v>25.2</c:v>
                </c:pt>
                <c:pt idx="13" formatCode="0.0">
                  <c:v>25.2</c:v>
                </c:pt>
                <c:pt idx="14" formatCode="0.0">
                  <c:v>25.2</c:v>
                </c:pt>
                <c:pt idx="15" formatCode="0.0">
                  <c:v>25.2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0D5-4E50-AE1F-3A41770D9A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30"/>
        <c:axId val="365476472"/>
        <c:axId val="365476864"/>
      </c:barChart>
      <c:catAx>
        <c:axId val="365476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476864"/>
        <c:crosses val="autoZero"/>
        <c:auto val="1"/>
        <c:lblAlgn val="ctr"/>
        <c:lblOffset val="100"/>
        <c:noMultiLvlLbl val="0"/>
      </c:catAx>
      <c:valAx>
        <c:axId val="365476864"/>
        <c:scaling>
          <c:orientation val="minMax"/>
          <c:max val="50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476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89168354636567E-2"/>
          <c:y val="6.647167600708194E-2"/>
          <c:w val="0.90057480298636172"/>
          <c:h val="0.838196166607555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'Wasserfall FiPlan'!$A$3</c:f>
              <c:strCache>
                <c:ptCount val="1"/>
                <c:pt idx="0">
                  <c:v>BLANK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'Wasserfall FiPlan'!$H$2:$K$2</c:f>
              <c:numCache>
                <c:formatCode>General</c:formatCode>
                <c:ptCount val="4"/>
              </c:numCache>
            </c:numRef>
          </c:cat>
          <c:val>
            <c:numRef>
              <c:f>'Wasserfall FiPlan'!$H$3:$K$3</c:f>
              <c:numCache>
                <c:formatCode>#,##0.0,,_ ;[Red]\-#,##0.0,,</c:formatCode>
                <c:ptCount val="4"/>
                <c:pt idx="0">
                  <c:v>0</c:v>
                </c:pt>
                <c:pt idx="1">
                  <c:v>18033086.18</c:v>
                </c:pt>
                <c:pt idx="2">
                  <c:v>34108388.18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13-45C5-AF14-A3408054A910}"/>
            </c:ext>
          </c:extLst>
        </c:ser>
        <c:ser>
          <c:idx val="2"/>
          <c:order val="1"/>
          <c:tx>
            <c:strRef>
              <c:f>'Wasserfall FiPlan'!$A$4</c:f>
              <c:strCache>
                <c:ptCount val="1"/>
                <c:pt idx="0">
                  <c:v>Nettoinvestitionen Verwaltungsvermögen</c:v>
                </c:pt>
              </c:strCache>
            </c:strRef>
          </c:tx>
          <c:spPr>
            <a:pattFill prst="ltUpDiag">
              <a:fgClr>
                <a:schemeClr val="accent1">
                  <a:lumMod val="75000"/>
                </a:schemeClr>
              </a:fgClr>
              <a:bgClr>
                <a:schemeClr val="accent1">
                  <a:lumMod val="40000"/>
                  <a:lumOff val="60000"/>
                </a:schemeClr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FiPlan'!$H$2:$K$2</c:f>
              <c:numCache>
                <c:formatCode>General</c:formatCode>
                <c:ptCount val="4"/>
              </c:numCache>
            </c:numRef>
          </c:cat>
          <c:val>
            <c:numRef>
              <c:f>'Wasserfall FiPlan'!$H$4:$K$4</c:f>
              <c:numCache>
                <c:formatCode>General</c:formatCode>
                <c:ptCount val="4"/>
                <c:pt idx="0" formatCode="#,##0.0,,">
                  <c:v>18033086.18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13-45C5-AF14-A3408054A910}"/>
            </c:ext>
          </c:extLst>
        </c:ser>
        <c:ser>
          <c:idx val="3"/>
          <c:order val="2"/>
          <c:tx>
            <c:strRef>
              <c:f>'Wasserfall FiPlan'!$A$5</c:f>
              <c:strCache>
                <c:ptCount val="1"/>
                <c:pt idx="0">
                  <c:v>Darlehensvergaben (+) und -rückzahlungen (-)</c:v>
                </c:pt>
              </c:strCache>
            </c:strRef>
          </c:tx>
          <c:spPr>
            <a:pattFill prst="zigZag">
              <a:fgClr>
                <a:schemeClr val="accent3">
                  <a:lumMod val="75000"/>
                </a:schemeClr>
              </a:fgClr>
              <a:bgClr>
                <a:schemeClr val="accent3">
                  <a:lumMod val="40000"/>
                  <a:lumOff val="60000"/>
                </a:schemeClr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dLbls>
            <c:numFmt formatCode="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FiPlan'!$H$2:$K$2</c:f>
              <c:numCache>
                <c:formatCode>General</c:formatCode>
                <c:ptCount val="4"/>
              </c:numCache>
            </c:numRef>
          </c:cat>
          <c:val>
            <c:numRef>
              <c:f>'Wasserfall FiPlan'!$H$5:$K$5</c:f>
              <c:numCache>
                <c:formatCode>#,##0.0,,</c:formatCode>
                <c:ptCount val="4"/>
                <c:pt idx="1">
                  <c:v>16075302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13-45C5-AF14-A3408054A910}"/>
            </c:ext>
          </c:extLst>
        </c:ser>
        <c:ser>
          <c:idx val="8"/>
          <c:order val="3"/>
          <c:tx>
            <c:strRef>
              <c:f>'Wasserfall FiPlan'!$A$6</c:f>
              <c:strCache>
                <c:ptCount val="1"/>
                <c:pt idx="0">
                  <c:v>Nettoinvestitionen Finanzvermögen</c:v>
                </c:pt>
              </c:strCache>
            </c:strRef>
          </c:tx>
          <c:spPr>
            <a:pattFill prst="pct80">
              <a:fgClr>
                <a:schemeClr val="accent2">
                  <a:lumMod val="40000"/>
                  <a:lumOff val="60000"/>
                </a:schemeClr>
              </a:fgClr>
              <a:bgClr>
                <a:schemeClr val="accent2">
                  <a:lumMod val="75000"/>
                </a:schemeClr>
              </a:bgClr>
            </a:pattFill>
            <a:ln w="317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FiPlan'!$H$2:$K$2</c:f>
              <c:numCache>
                <c:formatCode>General</c:formatCode>
                <c:ptCount val="4"/>
              </c:numCache>
            </c:numRef>
          </c:cat>
          <c:val>
            <c:numRef>
              <c:f>'Wasserfall FiPlan'!$H$6:$K$6</c:f>
              <c:numCache>
                <c:formatCode>General</c:formatCode>
                <c:ptCount val="4"/>
                <c:pt idx="2" formatCode="#,##0.0,,">
                  <c:v>2382238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13-45C5-AF14-A3408054A910}"/>
            </c:ext>
          </c:extLst>
        </c:ser>
        <c:ser>
          <c:idx val="0"/>
          <c:order val="4"/>
          <c:tx>
            <c:strRef>
              <c:f>'Wasserfall FiPlan'!$A$7</c:f>
              <c:strCache>
                <c:ptCount val="1"/>
                <c:pt idx="0">
                  <c:v>Total Nettoinvestitionen inkl. FV</c:v>
                </c:pt>
              </c:strCache>
            </c:strRef>
          </c:tx>
          <c:spPr>
            <a:pattFill prst="dkDnDiag">
              <a:fgClr>
                <a:schemeClr val="bg1">
                  <a:lumMod val="50000"/>
                </a:schemeClr>
              </a:fgClr>
              <a:bgClr>
                <a:schemeClr val="bg1">
                  <a:lumMod val="85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numFmt formatCode="#,##0.0,,_ ;[Red]\-#,##0.0,,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'Wasserfall FiPlan'!$H$2:$K$2</c:f>
              <c:numCache>
                <c:formatCode>General</c:formatCode>
                <c:ptCount val="4"/>
              </c:numCache>
            </c:numRef>
          </c:cat>
          <c:val>
            <c:numRef>
              <c:f>'Wasserfall FiPlan'!$H$7:$K$7</c:f>
              <c:numCache>
                <c:formatCode>General</c:formatCode>
                <c:ptCount val="4"/>
                <c:pt idx="3" formatCode="#,##0.0,,">
                  <c:v>36490626.18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13-45C5-AF14-A3408054A9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overlap val="100"/>
        <c:axId val="365976600"/>
        <c:axId val="365976992"/>
      </c:barChart>
      <c:catAx>
        <c:axId val="365976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976992"/>
        <c:crosses val="autoZero"/>
        <c:auto val="1"/>
        <c:lblAlgn val="ctr"/>
        <c:lblOffset val="100"/>
        <c:noMultiLvlLbl val="0"/>
      </c:catAx>
      <c:valAx>
        <c:axId val="3659769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,,_ ;\-#,##0.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976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0117208631364"/>
          <c:y val="3.9596832253419728E-2"/>
          <c:w val="0.82843089270329762"/>
          <c:h val="0.886699489237711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Tabelle1!$A$10</c:f>
              <c:strCache>
                <c:ptCount val="1"/>
                <c:pt idx="0">
                  <c:v>Umsetzungsquote</c:v>
                </c:pt>
              </c:strCache>
            </c:strRef>
          </c:tx>
          <c:spPr>
            <a:pattFill prst="ltDnDiag">
              <a:fgClr>
                <a:schemeClr val="accent1">
                  <a:lumMod val="75000"/>
                </a:schemeClr>
              </a:fgClr>
              <a:bgClr>
                <a:schemeClr val="accent1">
                  <a:lumMod val="60000"/>
                  <a:lumOff val="40000"/>
                </a:schemeClr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ltDnDiag">
                <a:fgClr>
                  <a:schemeClr val="accent1">
                    <a:lumMod val="75000"/>
                  </a:schemeClr>
                </a:fgClr>
                <a:bgClr>
                  <a:schemeClr val="accent1">
                    <a:lumMod val="60000"/>
                    <a:lumOff val="40000"/>
                  </a:schemeClr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E8-4C10-808E-7C4C76208B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Tabelle1!$B$9:$D$9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Tabelle1!$B$10:$D$10</c:f>
              <c:numCache>
                <c:formatCode>0%</c:formatCode>
                <c:ptCount val="3"/>
                <c:pt idx="0">
                  <c:v>0.53</c:v>
                </c:pt>
                <c:pt idx="1">
                  <c:v>0.64</c:v>
                </c:pt>
                <c:pt idx="2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E8-4C10-808E-7C4C76208B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70"/>
        <c:axId val="224680552"/>
        <c:axId val="224680160"/>
      </c:barChart>
      <c:catAx>
        <c:axId val="224680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224680160"/>
        <c:crosses val="autoZero"/>
        <c:auto val="1"/>
        <c:lblAlgn val="ctr"/>
        <c:lblOffset val="100"/>
        <c:noMultiLvlLbl val="0"/>
      </c:catAx>
      <c:valAx>
        <c:axId val="22468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/>
                  <a:t>Umsetzungsquote</a:t>
                </a:r>
              </a:p>
            </c:rich>
          </c:tx>
          <c:layout>
            <c:manualLayout>
              <c:xMode val="edge"/>
              <c:yMode val="edge"/>
              <c:x val="5.822416302765648E-3"/>
              <c:y val="2.080281147538709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224680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ysClr val="windowText" lastClr="000000"/>
          </a:solidFill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47344884961179"/>
          <c:y val="3.5834056256133728E-2"/>
          <c:w val="0.88008441379384306"/>
          <c:h val="0.50074092580874963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Verpflichtungskredite!$A$72</c:f>
              <c:strCache>
                <c:ptCount val="1"/>
                <c:pt idx="0">
                  <c:v>Fortgeführte Verpflichtungskredite</c:v>
                </c:pt>
              </c:strCache>
            </c:strRef>
          </c:tx>
          <c:spPr>
            <a:pattFill prst="ltUpDiag">
              <a:fgClr>
                <a:schemeClr val="accent1">
                  <a:lumMod val="50000"/>
                </a:schemeClr>
              </a:fgClr>
              <a:bgClr>
                <a:schemeClr val="accent1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105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Verpflichtungskredite!$B$71:$D$71</c:f>
              <c:strCache>
                <c:ptCount val="3"/>
                <c:pt idx="0">
                  <c:v>2018</c:v>
                </c:pt>
                <c:pt idx="1">
                  <c:v>2019 (total)</c:v>
                </c:pt>
                <c:pt idx="2">
                  <c:v>2019 (Grossprojekte einzeln)</c:v>
                </c:pt>
              </c:strCache>
            </c:strRef>
          </c:cat>
          <c:val>
            <c:numRef>
              <c:f>Verpflichtungskredite!$B$72:$D$72</c:f>
              <c:numCache>
                <c:formatCode>#,##0.0,</c:formatCode>
                <c:ptCount val="3"/>
                <c:pt idx="0">
                  <c:v>38459.008000000002</c:v>
                </c:pt>
                <c:pt idx="1">
                  <c:v>99300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9F-4F2F-9D79-643ED5731714}"/>
            </c:ext>
          </c:extLst>
        </c:ser>
        <c:ser>
          <c:idx val="2"/>
          <c:order val="2"/>
          <c:tx>
            <c:strRef>
              <c:f>Verpflichtungskredite!$A$73</c:f>
              <c:strCache>
                <c:ptCount val="1"/>
                <c:pt idx="0">
                  <c:v>Abgeschlossene Verpflichtungskredite</c:v>
                </c:pt>
              </c:strCache>
            </c:strRef>
          </c:tx>
          <c:spPr>
            <a:pattFill prst="zigZag">
              <a:fgClr>
                <a:schemeClr val="bg1">
                  <a:lumMod val="65000"/>
                </a:schemeClr>
              </a:fgClr>
              <a:bgClr>
                <a:schemeClr val="bg1">
                  <a:lumMod val="95000"/>
                </a:schemeClr>
              </a:bgClr>
            </a:pattFill>
            <a:ln w="6350">
              <a:solidFill>
                <a:schemeClr val="tx1"/>
              </a:solidFill>
              <a:prstDash val="dash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105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Verpflichtungskredite!$B$71:$D$71</c:f>
              <c:strCache>
                <c:ptCount val="3"/>
                <c:pt idx="0">
                  <c:v>2018</c:v>
                </c:pt>
                <c:pt idx="1">
                  <c:v>2019 (total)</c:v>
                </c:pt>
                <c:pt idx="2">
                  <c:v>2019 (Grossprojekte einzeln)</c:v>
                </c:pt>
              </c:strCache>
            </c:strRef>
          </c:cat>
          <c:val>
            <c:numRef>
              <c:f>Verpflichtungskredite!$B$73:$D$73</c:f>
              <c:numCache>
                <c:formatCode>#,##0.0,</c:formatCode>
                <c:ptCount val="3"/>
                <c:pt idx="0">
                  <c:v>2733.933</c:v>
                </c:pt>
                <c:pt idx="1">
                  <c:v>2722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9F-4F2F-9D79-643ED5731714}"/>
            </c:ext>
          </c:extLst>
        </c:ser>
        <c:ser>
          <c:idx val="4"/>
          <c:order val="4"/>
          <c:tx>
            <c:strRef>
              <c:f>Verpflichtungskredite!$A$79</c:f>
              <c:strCache>
                <c:ptCount val="1"/>
                <c:pt idx="0">
                  <c:v>Sonstige fortgeführte Verfpflichtungskredite</c:v>
                </c:pt>
              </c:strCache>
            </c:strRef>
          </c:tx>
          <c:spPr>
            <a:pattFill prst="ltUpDiag">
              <a:fgClr>
                <a:schemeClr val="accent1">
                  <a:lumMod val="50000"/>
                </a:schemeClr>
              </a:fgClr>
              <a:bgClr>
                <a:schemeClr val="accent1"/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105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Verpflichtungskredite!$B$71:$D$71</c:f>
              <c:strCache>
                <c:ptCount val="3"/>
                <c:pt idx="0">
                  <c:v>2018</c:v>
                </c:pt>
                <c:pt idx="1">
                  <c:v>2019 (total)</c:v>
                </c:pt>
                <c:pt idx="2">
                  <c:v>2019 (Grossprojekte einzeln)</c:v>
                </c:pt>
              </c:strCache>
            </c:strRef>
          </c:cat>
          <c:val>
            <c:numRef>
              <c:f>Verpflichtungskredite!$B$79:$D$79</c:f>
              <c:numCache>
                <c:formatCode>General</c:formatCode>
                <c:ptCount val="3"/>
                <c:pt idx="2" formatCode="#,##0.0,">
                  <c:v>32495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9F-4F2F-9D79-643ED5731714}"/>
            </c:ext>
          </c:extLst>
        </c:ser>
        <c:ser>
          <c:idx val="5"/>
          <c:order val="5"/>
          <c:tx>
            <c:strRef>
              <c:f>Verpflichtungskredite!$A$76</c:f>
              <c:strCache>
                <c:ptCount val="1"/>
                <c:pt idx="0">
                  <c:v>VBSH Darlehen, Erweiterung Busdepot</c:v>
                </c:pt>
              </c:strCache>
            </c:strRef>
          </c:tx>
          <c:spPr>
            <a:pattFill prst="ltDnDiag">
              <a:fgClr>
                <a:schemeClr val="accent3">
                  <a:lumMod val="75000"/>
                </a:schemeClr>
              </a:fgClr>
              <a:bgClr>
                <a:schemeClr val="accent3">
                  <a:lumMod val="40000"/>
                  <a:lumOff val="60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105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Verpflichtungskredite!$B$71:$D$71</c:f>
              <c:strCache>
                <c:ptCount val="3"/>
                <c:pt idx="0">
                  <c:v>2018</c:v>
                </c:pt>
                <c:pt idx="1">
                  <c:v>2019 (total)</c:v>
                </c:pt>
                <c:pt idx="2">
                  <c:v>2019 (Grossprojekte einzeln)</c:v>
                </c:pt>
              </c:strCache>
            </c:strRef>
          </c:cat>
          <c:val>
            <c:numRef>
              <c:f>Verpflichtungskredite!$B$76:$D$76</c:f>
              <c:numCache>
                <c:formatCode>General</c:formatCode>
                <c:ptCount val="3"/>
                <c:pt idx="2" formatCode="#,##0.0,">
                  <c:v>7900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39F-4F2F-9D79-643ED5731714}"/>
            </c:ext>
          </c:extLst>
        </c:ser>
        <c:ser>
          <c:idx val="9"/>
          <c:order val="6"/>
          <c:tx>
            <c:strRef>
              <c:f>Verpflichtungskredite!$A$78</c:f>
              <c:strCache>
                <c:ptCount val="1"/>
                <c:pt idx="0">
                  <c:v>Schulhaus Kreuzgut, Erweiterung</c:v>
                </c:pt>
              </c:strCache>
            </c:strRef>
          </c:tx>
          <c:spPr>
            <a:pattFill prst="dashHorz">
              <a:fgClr>
                <a:schemeClr val="accent3">
                  <a:lumMod val="75000"/>
                </a:schemeClr>
              </a:fgClr>
              <a:bgClr>
                <a:schemeClr val="accent3">
                  <a:lumMod val="40000"/>
                  <a:lumOff val="60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105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Verpflichtungskredite!$B$78:$D$78</c:f>
              <c:numCache>
                <c:formatCode>General</c:formatCode>
                <c:ptCount val="3"/>
                <c:pt idx="2" formatCode="#,##0.0,">
                  <c:v>12205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9F-4F2F-9D79-643ED5731714}"/>
            </c:ext>
          </c:extLst>
        </c:ser>
        <c:ser>
          <c:idx val="6"/>
          <c:order val="7"/>
          <c:tx>
            <c:strRef>
              <c:f>Verpflichtungskredite!$A$77</c:f>
              <c:strCache>
                <c:ptCount val="1"/>
                <c:pt idx="0">
                  <c:v>Stadthausgeviert</c:v>
                </c:pt>
              </c:strCache>
            </c:strRef>
          </c:tx>
          <c:spPr>
            <a:pattFill prst="dkUpDiag">
              <a:fgClr>
                <a:schemeClr val="accent3">
                  <a:lumMod val="75000"/>
                </a:schemeClr>
              </a:fgClr>
              <a:bgClr>
                <a:schemeClr val="accent3">
                  <a:lumMod val="40000"/>
                  <a:lumOff val="60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effectLst>
                      <a:glow rad="1397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Verpflichtungskredite!$B$77:$D$77</c:f>
              <c:numCache>
                <c:formatCode>General</c:formatCode>
                <c:ptCount val="3"/>
                <c:pt idx="2" formatCode="#,##0.0,">
                  <c:v>23100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39F-4F2F-9D79-643ED5731714}"/>
            </c:ext>
          </c:extLst>
        </c:ser>
        <c:ser>
          <c:idx val="7"/>
          <c:order val="8"/>
          <c:tx>
            <c:strRef>
              <c:f>Verpflichtungskredite!$A$75</c:f>
              <c:strCache>
                <c:ptCount val="1"/>
                <c:pt idx="0">
                  <c:v>VBSH Darlehen, Einführung von Elektrobussen</c:v>
                </c:pt>
              </c:strCache>
            </c:strRef>
          </c:tx>
          <c:spPr>
            <a:pattFill prst="dashDnDiag">
              <a:fgClr>
                <a:schemeClr val="accent3">
                  <a:lumMod val="75000"/>
                </a:schemeClr>
              </a:fgClr>
              <a:bgClr>
                <a:schemeClr val="accent3">
                  <a:lumMod val="40000"/>
                  <a:lumOff val="60000"/>
                </a:schemeClr>
              </a:bgClr>
            </a:pattFill>
            <a:ln w="63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105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Verpflichtungskredite!$B$71:$D$71</c:f>
              <c:strCache>
                <c:ptCount val="3"/>
                <c:pt idx="0">
                  <c:v>2018</c:v>
                </c:pt>
                <c:pt idx="1">
                  <c:v>2019 (total)</c:v>
                </c:pt>
                <c:pt idx="2">
                  <c:v>2019 (Grossprojekte einzeln)</c:v>
                </c:pt>
              </c:strCache>
            </c:strRef>
          </c:cat>
          <c:val>
            <c:numRef>
              <c:f>Verpflichtungskredite!$B$75:$D$75</c:f>
              <c:numCache>
                <c:formatCode>General</c:formatCode>
                <c:ptCount val="3"/>
                <c:pt idx="2" formatCode="#,##0.0,">
                  <c:v>23600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9F-4F2F-9D79-643ED5731714}"/>
            </c:ext>
          </c:extLst>
        </c:ser>
        <c:ser>
          <c:idx val="8"/>
          <c:order val="9"/>
          <c:tx>
            <c:strRef>
              <c:f>Verpflichtungskredite!$A$80</c:f>
              <c:strCache>
                <c:ptCount val="1"/>
                <c:pt idx="0">
                  <c:v>Abgeschlossene Verpflichtungskredite</c:v>
                </c:pt>
              </c:strCache>
            </c:strRef>
          </c:tx>
          <c:spPr>
            <a:pattFill prst="zigZag">
              <a:fgClr>
                <a:schemeClr val="bg1">
                  <a:lumMod val="65000"/>
                </a:schemeClr>
              </a:fgClr>
              <a:bgClr>
                <a:schemeClr val="bg1">
                  <a:lumMod val="95000"/>
                </a:schemeClr>
              </a:bgClr>
            </a:pattFill>
            <a:ln w="6350">
              <a:solidFill>
                <a:schemeClr val="tx1"/>
              </a:solidFill>
              <a:prstDash val="dash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de-CH" sz="1050" b="1" i="0" u="none" strike="noStrike" kern="1200" baseline="0">
                    <a:solidFill>
                      <a:schemeClr val="tx1"/>
                    </a:solidFill>
                    <a:effectLst>
                      <a:glow rad="215900">
                        <a:schemeClr val="bg1"/>
                      </a:glow>
                    </a:effectLst>
                    <a:latin typeface="Arial Narrow" panose="020B060602020203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Verpflichtungskredite!$B$71:$D$71</c:f>
              <c:strCache>
                <c:ptCount val="3"/>
                <c:pt idx="0">
                  <c:v>2018</c:v>
                </c:pt>
                <c:pt idx="1">
                  <c:v>2019 (total)</c:v>
                </c:pt>
                <c:pt idx="2">
                  <c:v>2019 (Grossprojekte einzeln)</c:v>
                </c:pt>
              </c:strCache>
            </c:strRef>
          </c:cat>
          <c:val>
            <c:numRef>
              <c:f>Verpflichtungskredite!$B$80:$D$80</c:f>
              <c:numCache>
                <c:formatCode>General</c:formatCode>
                <c:ptCount val="3"/>
                <c:pt idx="2" formatCode="#,##0.0,">
                  <c:v>2722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39F-4F2F-9D79-643ED57317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365978168"/>
        <c:axId val="3659785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Verpflichtungskredite!$A$71</c15:sqref>
                        </c15:formulaRef>
                      </c:ext>
                    </c:extLst>
                    <c:strCache>
                      <c:ptCount val="1"/>
                      <c:pt idx="0">
                        <c:v>Volumen [Mio. Fr.]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Verpflichtungskredite!$B$71:$D$71</c15:sqref>
                        </c15:formulaRef>
                      </c:ext>
                    </c:extLst>
                    <c:strCache>
                      <c:ptCount val="3"/>
                      <c:pt idx="0">
                        <c:v>2018</c:v>
                      </c:pt>
                      <c:pt idx="1">
                        <c:v>2019 (total)</c:v>
                      </c:pt>
                      <c:pt idx="2">
                        <c:v>2019 (Grossprojekte einzeln)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Verpflichtungskredite!$B$71:$D$71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2018</c:v>
                      </c:pt>
                      <c:pt idx="1">
                        <c:v>0</c:v>
                      </c:pt>
                      <c:pt idx="2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D39F-4F2F-9D79-643ED573171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Verpflichtungskredite!$A$74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Verpflichtungskredite!$B$71:$D$71</c15:sqref>
                        </c15:formulaRef>
                      </c:ext>
                    </c:extLst>
                    <c:strCache>
                      <c:ptCount val="3"/>
                      <c:pt idx="0">
                        <c:v>2018</c:v>
                      </c:pt>
                      <c:pt idx="1">
                        <c:v>2019 (total)</c:v>
                      </c:pt>
                      <c:pt idx="2">
                        <c:v>2019 (Grossprojekte einzeln)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Verpflichtungskredite!$B$74:$D$74</c15:sqref>
                        </c15:formulaRef>
                      </c:ext>
                    </c:extLst>
                    <c:numCache>
                      <c:formatCode>#,##0.0,</c:formatCode>
                      <c:ptCount val="3"/>
                      <c:pt idx="0">
                        <c:v>41192.940999999999</c:v>
                      </c:pt>
                      <c:pt idx="1">
                        <c:v>102022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D39F-4F2F-9D79-643ED5731714}"/>
                  </c:ext>
                </c:extLst>
              </c15:ser>
            </c15:filteredBarSeries>
          </c:ext>
        </c:extLst>
      </c:barChart>
      <c:catAx>
        <c:axId val="365978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978560"/>
        <c:crosses val="autoZero"/>
        <c:auto val="1"/>
        <c:lblAlgn val="ctr"/>
        <c:lblOffset val="100"/>
        <c:noMultiLvlLbl val="0"/>
      </c:catAx>
      <c:valAx>
        <c:axId val="365978560"/>
        <c:scaling>
          <c:orientation val="minMax"/>
          <c:max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sz="105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Mio. Fr.</a:t>
                </a:r>
              </a:p>
            </c:rich>
          </c:tx>
          <c:layout>
            <c:manualLayout>
              <c:xMode val="edge"/>
              <c:yMode val="edge"/>
              <c:x val="0"/>
              <c:y val="2.04795604956644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365978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286772267333633E-3"/>
          <c:y val="0.66890075939237748"/>
          <c:w val="0.65882914742872678"/>
          <c:h val="0.315438639846691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0.26787</cdr:x>
      <cdr:y>0.15624</cdr:y>
    </cdr:from>
    <cdr:to>
      <cdr:x>0.42877</cdr:x>
      <cdr:y>0.25465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1198726" y="690399"/>
          <a:ext cx="720080" cy="43485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de-CH" sz="1100" b="1" dirty="0" smtClean="0">
              <a:solidFill>
                <a:srgbClr val="FF0000"/>
              </a:solidFill>
              <a:latin typeface="Arial Narrow" panose="020B0606020202030204" pitchFamily="34" charset="0"/>
            </a:rPr>
            <a:t>+60.8</a:t>
          </a:r>
          <a:br>
            <a:rPr lang="de-CH" sz="1100" b="1" dirty="0" smtClean="0">
              <a:solidFill>
                <a:srgbClr val="FF0000"/>
              </a:solidFill>
              <a:latin typeface="Arial Narrow" panose="020B0606020202030204" pitchFamily="34" charset="0"/>
            </a:rPr>
          </a:br>
          <a:r>
            <a:rPr lang="de-CH" sz="1100" b="1" dirty="0" smtClean="0">
              <a:solidFill>
                <a:srgbClr val="FF0000"/>
              </a:solidFill>
              <a:latin typeface="Arial Narrow" panose="020B0606020202030204" pitchFamily="34" charset="0"/>
            </a:rPr>
            <a:t>(+158%)</a:t>
          </a:r>
          <a:endParaRPr lang="de-CH" sz="1100" b="1" dirty="0">
            <a:solidFill>
              <a:srgbClr val="FF0000"/>
            </a:solidFill>
            <a:latin typeface="Arial Narrow" panose="020B0606020202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0.73214</cdr:x>
      <cdr:y>0.93443</cdr:y>
    </cdr:from>
    <cdr:to>
      <cdr:x>0.75893</cdr:x>
      <cdr:y>0.9735</cdr:y>
    </cdr:to>
    <cdr:sp macro="" textlink="">
      <cdr:nvSpPr>
        <cdr:cNvPr id="2" name="Abgerundetes Rechteck 1"/>
        <cdr:cNvSpPr/>
      </cdr:nvSpPr>
      <cdr:spPr>
        <a:xfrm xmlns:a="http://schemas.openxmlformats.org/drawingml/2006/main">
          <a:off x="5904656" y="4104473"/>
          <a:ext cx="216024" cy="17161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9525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CH" smtClean="0"/>
              <a:t>Medienkonferenz Jahresrechnung 2018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63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630"/>
            <a:ext cx="2946400" cy="4980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ADF1E-6583-491D-93F5-3088E092370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0808088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1" y="4776790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 smtClean="0"/>
              <a:t>allenfalls Illustration</a:t>
            </a:r>
            <a:endParaRPr lang="de-CH" noProof="0" dirty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165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5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176E51D-AA3F-4F1D-9B84-71BF143B888E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5497117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4169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258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5006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pPr defTabSz="1026137" eaLnBrk="1" hangingPunct="1">
              <a:defRPr/>
            </a:pPr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6063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pPr defTabSz="1026137" eaLnBrk="1" hangingPunct="1">
              <a:defRPr/>
            </a:pPr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5028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7782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2496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546100" y="1277938"/>
            <a:ext cx="6143625" cy="34559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6487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9828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6418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727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7034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751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pPr defTabSz="1026137" eaLnBrk="1" hangingPunct="1">
              <a:defRPr/>
            </a:pPr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2264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7274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430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8000" y="896938"/>
            <a:ext cx="6359525" cy="3576637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5631" y="4864530"/>
            <a:ext cx="5404444" cy="4311217"/>
          </a:xfrm>
          <a:noFill/>
          <a:ln/>
        </p:spPr>
        <p:txBody>
          <a:bodyPr lIns="99191" rIns="99191"/>
          <a:lstStyle/>
          <a:p>
            <a:pPr defTabSz="1026137" eaLnBrk="1" hangingPunct="1">
              <a:defRPr/>
            </a:pPr>
            <a:endParaRPr lang="de-DE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26.03.2018</a:t>
            </a:r>
            <a:endParaRPr lang="de-CH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Medienkonferenz Jahresrechnung 2018</a:t>
            </a:r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34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 userDrawn="1"/>
        </p:nvSpPr>
        <p:spPr bwMode="auto">
          <a:xfrm>
            <a:off x="406400" y="304800"/>
            <a:ext cx="49381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b="1" dirty="0" smtClean="0">
                <a:solidFill>
                  <a:srgbClr val="0070C0"/>
                </a:solidFill>
              </a:rPr>
              <a:t>FINANZREFERAT</a:t>
            </a:r>
            <a:r>
              <a:rPr lang="de-DE" altLang="de-DE" sz="1000" dirty="0" smtClean="0">
                <a:solidFill>
                  <a:srgbClr val="0070C0"/>
                </a:solidFill>
              </a:rPr>
              <a:t>.STSH.CH</a:t>
            </a:r>
            <a:r>
              <a:rPr lang="de-DE" altLang="de-DE" sz="1200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10729385" y="335062"/>
            <a:ext cx="1056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Seite </a:t>
            </a:r>
            <a:fld id="{BA041FE7-9914-4655-A597-87A23B9141AE}" type="slidenum">
              <a:rPr lang="de-CH" sz="1000" kern="120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algn="r"/>
              <a:t>‹Nr.›</a:t>
            </a:fld>
            <a:endParaRPr lang="de-CH" sz="1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" name="Freeform 7"/>
          <p:cNvSpPr>
            <a:spLocks/>
          </p:cNvSpPr>
          <p:nvPr userDrawn="1"/>
        </p:nvSpPr>
        <p:spPr bwMode="auto">
          <a:xfrm>
            <a:off x="406400" y="622300"/>
            <a:ext cx="11379200" cy="1384300"/>
          </a:xfrm>
          <a:custGeom>
            <a:avLst/>
            <a:gdLst>
              <a:gd name="T0" fmla="*/ 2147483646 w 5376"/>
              <a:gd name="T1" fmla="*/ 2147483646 h 872"/>
              <a:gd name="T2" fmla="*/ 0 w 5376"/>
              <a:gd name="T3" fmla="*/ 2147483646 h 872"/>
              <a:gd name="T4" fmla="*/ 2147483646 w 5376"/>
              <a:gd name="T5" fmla="*/ 2147483646 h 872"/>
              <a:gd name="T6" fmla="*/ 2147483646 w 5376"/>
              <a:gd name="T7" fmla="*/ 2147483646 h 872"/>
              <a:gd name="T8" fmla="*/ 2147483646 w 5376"/>
              <a:gd name="T9" fmla="*/ 2147483646 h 872"/>
              <a:gd name="T10" fmla="*/ 2147483646 w 5376"/>
              <a:gd name="T11" fmla="*/ 2147483646 h 872"/>
              <a:gd name="T12" fmla="*/ 2147483646 w 5376"/>
              <a:gd name="T13" fmla="*/ 2147483646 h 8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376" h="872">
                <a:moveTo>
                  <a:pt x="2" y="16"/>
                </a:moveTo>
                <a:lnTo>
                  <a:pt x="0" y="836"/>
                </a:lnTo>
                <a:cubicBezTo>
                  <a:pt x="0" y="836"/>
                  <a:pt x="2688" y="834"/>
                  <a:pt x="5376" y="832"/>
                </a:cubicBezTo>
                <a:cubicBezTo>
                  <a:pt x="5374" y="562"/>
                  <a:pt x="5376" y="872"/>
                  <a:pt x="5374" y="566"/>
                </a:cubicBezTo>
                <a:cubicBezTo>
                  <a:pt x="5002" y="364"/>
                  <a:pt x="4494" y="184"/>
                  <a:pt x="3950" y="92"/>
                </a:cubicBezTo>
                <a:cubicBezTo>
                  <a:pt x="3406" y="0"/>
                  <a:pt x="2768" y="25"/>
                  <a:pt x="2110" y="12"/>
                </a:cubicBezTo>
                <a:cubicBezTo>
                  <a:pt x="968" y="12"/>
                  <a:pt x="441" y="15"/>
                  <a:pt x="2" y="16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CH" sz="2400"/>
          </a:p>
        </p:txBody>
      </p:sp>
    </p:spTree>
    <p:extLst>
      <p:ext uri="{BB962C8B-B14F-4D97-AF65-F5344CB8AC3E}">
        <p14:creationId xmlns:p14="http://schemas.microsoft.com/office/powerpoint/2010/main" val="423000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tadtschaffhause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168" y="6096000"/>
            <a:ext cx="211243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261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57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0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67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971" y="5772150"/>
            <a:ext cx="3114675" cy="80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257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 userDrawn="1"/>
        </p:nvSpPr>
        <p:spPr bwMode="auto">
          <a:xfrm>
            <a:off x="406400" y="304800"/>
            <a:ext cx="49381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b="1" dirty="0" smtClean="0">
                <a:solidFill>
                  <a:srgbClr val="0070C0"/>
                </a:solidFill>
              </a:rPr>
              <a:t>FINANZREFERAT</a:t>
            </a:r>
            <a:r>
              <a:rPr lang="de-DE" altLang="de-DE" sz="1000" dirty="0" smtClean="0">
                <a:solidFill>
                  <a:srgbClr val="0070C0"/>
                </a:solidFill>
              </a:rPr>
              <a:t>.STSH.CH</a:t>
            </a:r>
            <a:r>
              <a:rPr lang="de-DE" altLang="de-DE" sz="1200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extfeld 2"/>
          <p:cNvSpPr txBox="1"/>
          <p:nvPr userDrawn="1"/>
        </p:nvSpPr>
        <p:spPr>
          <a:xfrm>
            <a:off x="10729385" y="335062"/>
            <a:ext cx="1056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Seite </a:t>
            </a:r>
            <a:fld id="{BA041FE7-9914-4655-A597-87A23B9141AE}" type="slidenum">
              <a:rPr lang="de-CH" sz="1000" kern="120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algn="r"/>
              <a:t>‹Nr.›</a:t>
            </a:fld>
            <a:endParaRPr lang="de-CH" sz="1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5" descr="stadtschaffhausen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5927387"/>
            <a:ext cx="2161209" cy="51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219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1740" r="8220" b="42292"/>
          <a:stretch/>
        </p:blipFill>
        <p:spPr>
          <a:xfrm>
            <a:off x="9422169" y="5949280"/>
            <a:ext cx="2376264" cy="627692"/>
          </a:xfrm>
          <a:prstGeom prst="rect">
            <a:avLst/>
          </a:prstGeom>
        </p:spPr>
      </p:pic>
      <p:sp>
        <p:nvSpPr>
          <p:cNvPr id="2" name="Text Box 8"/>
          <p:cNvSpPr txBox="1">
            <a:spLocks noChangeArrowheads="1"/>
          </p:cNvSpPr>
          <p:nvPr userDrawn="1"/>
        </p:nvSpPr>
        <p:spPr bwMode="auto">
          <a:xfrm>
            <a:off x="406400" y="304800"/>
            <a:ext cx="4938113" cy="184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000" b="1" dirty="0" smtClean="0">
                <a:solidFill>
                  <a:srgbClr val="0070C0"/>
                </a:solidFill>
              </a:rPr>
              <a:t>FINANZREFERAT</a:t>
            </a:r>
            <a:r>
              <a:rPr lang="de-DE" altLang="de-DE" sz="1000" dirty="0" smtClean="0">
                <a:solidFill>
                  <a:srgbClr val="0070C0"/>
                </a:solidFill>
              </a:rPr>
              <a:t>.STSH.CH</a:t>
            </a:r>
            <a:r>
              <a:rPr lang="de-DE" altLang="de-DE" sz="1200" dirty="0" smtClean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Textfeld 2"/>
          <p:cNvSpPr txBox="1"/>
          <p:nvPr userDrawn="1"/>
        </p:nvSpPr>
        <p:spPr>
          <a:xfrm>
            <a:off x="10729385" y="335062"/>
            <a:ext cx="1056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000" kern="1200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Seite </a:t>
            </a:r>
            <a:fld id="{BA041FE7-9914-4655-A597-87A23B9141AE}" type="slidenum">
              <a:rPr lang="de-CH" sz="1000" kern="120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algn="r"/>
              <a:t>‹Nr.›</a:t>
            </a:fld>
            <a:endParaRPr lang="de-CH" sz="1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936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94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4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422041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422041" rtl="0" eaLnBrk="1" latinLnBrk="0" hangingPunct="1">
        <a:spcBef>
          <a:spcPct val="20000"/>
        </a:spcBef>
        <a:buFont typeface="Arial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422041" rtl="0" eaLnBrk="1" latinLnBrk="0" hangingPunct="1">
        <a:spcBef>
          <a:spcPct val="20000"/>
        </a:spcBef>
        <a:buFont typeface="Arial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422041" rtl="0" eaLnBrk="1" latinLnBrk="0" hangingPunct="1">
        <a:spcBef>
          <a:spcPct val="20000"/>
        </a:spcBef>
        <a:buFont typeface="Arial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422041" rtl="0" eaLnBrk="1" latinLnBrk="0" hangingPunct="1">
        <a:spcBef>
          <a:spcPct val="20000"/>
        </a:spcBef>
        <a:buFont typeface="Arial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422041" rtl="0" eaLnBrk="1" latinLnBrk="0" hangingPunct="1">
        <a:spcBef>
          <a:spcPct val="20000"/>
        </a:spcBef>
        <a:buFont typeface="Arial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422041" rtl="0" eaLnBrk="1" latinLnBrk="0" hangingPunct="1">
        <a:spcBef>
          <a:spcPct val="20000"/>
        </a:spcBef>
        <a:buFont typeface="Arial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422041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95401" y="914865"/>
            <a:ext cx="8496226" cy="7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altLang="de-DE" b="1" dirty="0" smtClean="0">
                <a:solidFill>
                  <a:schemeClr val="bg1"/>
                </a:solidFill>
              </a:rPr>
              <a:t>Jahresrechnung 2019, Bilanzanpassungsbericht</a:t>
            </a:r>
            <a:endParaRPr lang="de-DE" altLang="de-DE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altLang="de-DE" dirty="0" smtClean="0">
                <a:solidFill>
                  <a:schemeClr val="bg1"/>
                </a:solidFill>
              </a:rPr>
              <a:t>Medieninformation vom 31. März 2019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7" name="Picture 21" descr="STSH_PP_Keilel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4726265"/>
            <a:ext cx="899795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Rechenapp"/>
          <p:cNvPicPr>
            <a:picLocks noChangeAspect="1" noChangeArrowheads="1"/>
          </p:cNvPicPr>
          <p:nvPr/>
        </p:nvPicPr>
        <p:blipFill rotWithShape="1">
          <a:blip r:embed="rId4" cstate="print"/>
          <a:srcRect t="20760" b="-231"/>
          <a:stretch/>
        </p:blipFill>
        <p:spPr bwMode="auto">
          <a:xfrm>
            <a:off x="405380" y="2204864"/>
            <a:ext cx="1136751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1" descr="STSH_PP_Keilel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170" y="4396941"/>
            <a:ext cx="13159742" cy="208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1740" r="8220" b="42292"/>
          <a:stretch/>
        </p:blipFill>
        <p:spPr>
          <a:xfrm>
            <a:off x="8331761" y="5661248"/>
            <a:ext cx="3466672" cy="9157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07368" y="980728"/>
            <a:ext cx="8928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Bilanzanpassungsbericht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Bilanzanpassungsbericht</a:t>
            </a:r>
            <a:endParaRPr lang="de-CH" sz="1000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407368" y="1700808"/>
            <a:ext cx="2700000" cy="4068000"/>
            <a:chOff x="407368" y="1700808"/>
            <a:chExt cx="2700000" cy="4068000"/>
          </a:xfrm>
        </p:grpSpPr>
        <p:sp>
          <p:nvSpPr>
            <p:cNvPr id="9" name="Rechteck 8"/>
            <p:cNvSpPr/>
            <p:nvPr/>
          </p:nvSpPr>
          <p:spPr>
            <a:xfrm>
              <a:off x="407368" y="1700808"/>
              <a:ext cx="2700000" cy="406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543738" y="1810682"/>
              <a:ext cx="2273598" cy="52490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6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Warum ein Bilanzanpassungsbericht?</a:t>
              </a:r>
              <a:endParaRPr lang="de-CH" altLang="de-DE" sz="16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Rechteck 2"/>
          <p:cNvSpPr/>
          <p:nvPr/>
        </p:nvSpPr>
        <p:spPr>
          <a:xfrm>
            <a:off x="532721" y="2642605"/>
            <a:ext cx="2538943" cy="2764858"/>
          </a:xfrm>
          <a:prstGeom prst="rect">
            <a:avLst/>
          </a:prstGeom>
        </p:spPr>
        <p:txBody>
          <a:bodyPr wrap="square" lIns="0" tIns="0" rIns="0">
            <a:spAutoFit/>
          </a:bodyPr>
          <a:lstStyle/>
          <a:p>
            <a:pPr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Stadt Schaffhausen führt das neue Rechnungslegungsmodell HRM2 per 1. Januar 2019 ein.</a:t>
            </a:r>
          </a:p>
          <a:p>
            <a:pPr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HRM 2 enthält neue Regeln für die Bilanzierung und die Bewertung.</a:t>
            </a:r>
          </a:p>
          <a:p>
            <a:pPr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Mit dem Bilanzanpassungsbericht wird die Bilanz vom 31.12.2018 (HRM1) "übersetzt" auf die HRM2-Welt per 01.01.2019.</a:t>
            </a:r>
            <a:endParaRPr lang="de-CH" altLang="de-DE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3263685" y="1700808"/>
            <a:ext cx="2700000" cy="4068000"/>
            <a:chOff x="3263685" y="1700808"/>
            <a:chExt cx="2700000" cy="4068000"/>
          </a:xfrm>
        </p:grpSpPr>
        <p:sp>
          <p:nvSpPr>
            <p:cNvPr id="29" name="Rechteck 28"/>
            <p:cNvSpPr/>
            <p:nvPr/>
          </p:nvSpPr>
          <p:spPr>
            <a:xfrm>
              <a:off x="3263685" y="1700808"/>
              <a:ext cx="2700000" cy="406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3400055" y="1810682"/>
              <a:ext cx="2273598" cy="26245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6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Was ändert sich?</a:t>
              </a:r>
              <a:endParaRPr lang="de-CH" altLang="de-DE" sz="16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2" name="Rechteck 31"/>
          <p:cNvSpPr/>
          <p:nvPr/>
        </p:nvSpPr>
        <p:spPr>
          <a:xfrm>
            <a:off x="3389038" y="2642605"/>
            <a:ext cx="2423077" cy="2646878"/>
          </a:xfrm>
          <a:prstGeom prst="rect">
            <a:avLst/>
          </a:prstGeom>
        </p:spPr>
        <p:txBody>
          <a:bodyPr wrap="square" lIns="0" tIns="0" rIns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Bilanzierungsgrundsätze</a:t>
            </a:r>
          </a:p>
          <a:p>
            <a:pPr marL="285750" indent="-285750"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Bewertungsgrundsätze</a:t>
            </a:r>
            <a:b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 Hauptauswirkung in der Stadt:</a:t>
            </a: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Finanzvermögen wird signifikant aufgewertet</a:t>
            </a:r>
          </a:p>
          <a:p>
            <a:pPr marL="285750" indent="-285750"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Neue Gliederung der Bilanz</a:t>
            </a:r>
          </a:p>
          <a:p>
            <a:pPr marL="285750" indent="-285750"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Bereinigung Zuordnung des Finanz- und Verwaltungs-vermögens</a:t>
            </a:r>
            <a:endParaRPr lang="de-CH" altLang="de-DE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6120002" y="1704653"/>
            <a:ext cx="2700000" cy="4068000"/>
            <a:chOff x="6120002" y="1704653"/>
            <a:chExt cx="2700000" cy="4068000"/>
          </a:xfrm>
        </p:grpSpPr>
        <p:sp>
          <p:nvSpPr>
            <p:cNvPr id="35" name="Rechteck 34"/>
            <p:cNvSpPr/>
            <p:nvPr/>
          </p:nvSpPr>
          <p:spPr>
            <a:xfrm>
              <a:off x="6120002" y="1704653"/>
              <a:ext cx="2700000" cy="406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6256372" y="1814527"/>
              <a:ext cx="2273598" cy="73866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6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Was bedeutet das für die ausgewiesenen Kenn-zahlen?</a:t>
              </a:r>
              <a:endParaRPr lang="de-CH" altLang="de-DE" sz="16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7" name="Rechteck 36"/>
          <p:cNvSpPr/>
          <p:nvPr/>
        </p:nvSpPr>
        <p:spPr>
          <a:xfrm>
            <a:off x="6245355" y="2646450"/>
            <a:ext cx="2423077" cy="1651734"/>
          </a:xfrm>
          <a:prstGeom prst="rect">
            <a:avLst/>
          </a:prstGeom>
        </p:spPr>
        <p:txBody>
          <a:bodyPr wrap="square" lIns="0" tIns="0" rIns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Das Eigenkapital steigt um 232 Mio. Franken auf 328 Mio. Franken.</a:t>
            </a:r>
          </a:p>
          <a:p>
            <a:pPr marL="285750" indent="-285750"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Das Nettovermögen II pro Einwohner steigt um 5'584 Franken auf 6'468 Franken.</a:t>
            </a:r>
            <a:endParaRPr lang="de-CH" altLang="de-DE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8976320" y="1700808"/>
            <a:ext cx="2700000" cy="4068000"/>
            <a:chOff x="8976320" y="1700808"/>
            <a:chExt cx="2700000" cy="4068000"/>
          </a:xfrm>
        </p:grpSpPr>
        <p:sp>
          <p:nvSpPr>
            <p:cNvPr id="39" name="Rechteck 38"/>
            <p:cNvSpPr/>
            <p:nvPr/>
          </p:nvSpPr>
          <p:spPr>
            <a:xfrm>
              <a:off x="8976320" y="1700808"/>
              <a:ext cx="2700000" cy="406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9112690" y="1810682"/>
              <a:ext cx="2273598" cy="26245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6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Ist die Stadt jetzt reicher?</a:t>
              </a:r>
              <a:endParaRPr lang="de-CH" altLang="de-DE" sz="16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" name="Rechteck 40"/>
          <p:cNvSpPr/>
          <p:nvPr/>
        </p:nvSpPr>
        <p:spPr>
          <a:xfrm>
            <a:off x="9101673" y="2642605"/>
            <a:ext cx="2423077" cy="2893100"/>
          </a:xfrm>
          <a:prstGeom prst="rect">
            <a:avLst/>
          </a:prstGeom>
        </p:spPr>
        <p:txBody>
          <a:bodyPr wrap="square" lIns="0" tIns="0" rIns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</a:pPr>
            <a:endParaRPr lang="de-CH" altLang="de-DE" sz="16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Es handelt sich um rein buchhalterische Vorgänge.</a:t>
            </a:r>
          </a:p>
          <a:p>
            <a:pPr marL="285750" indent="-285750"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Vermögenslage und die Liquidität der Stadt bleiben unverändert.</a:t>
            </a:r>
          </a:p>
          <a:p>
            <a:pPr marL="285750" indent="-285750"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Es wird neu ein realistischeres Bild der schon vorher dagewesenen Vermögenswerte gezeigt.</a:t>
            </a:r>
            <a:endParaRPr lang="de-CH" altLang="de-DE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9101673" y="2642605"/>
            <a:ext cx="2423077" cy="292388"/>
          </a:xfrm>
          <a:prstGeom prst="rect">
            <a:avLst/>
          </a:prstGeom>
        </p:spPr>
        <p:txBody>
          <a:bodyPr wrap="square" lIns="0" tIns="0" rIns="0">
            <a:spAutoFit/>
          </a:bodyPr>
          <a:lstStyle/>
          <a:p>
            <a:pPr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de-CH" altLang="de-DE" sz="16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Nein!</a:t>
            </a:r>
          </a:p>
        </p:txBody>
      </p:sp>
    </p:spTree>
    <p:extLst>
      <p:ext uri="{BB962C8B-B14F-4D97-AF65-F5344CB8AC3E}">
        <p14:creationId xmlns:p14="http://schemas.microsoft.com/office/powerpoint/2010/main" val="13757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7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22" name="Textfeld 21"/>
          <p:cNvSpPr txBox="1"/>
          <p:nvPr/>
        </p:nvSpPr>
        <p:spPr>
          <a:xfrm>
            <a:off x="407368" y="980728"/>
            <a:ext cx="97930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Bilanzanpassung: Das ausgewiesene Eigenkapital steigt um 232 Mio. Franken 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Bilanzanpassungsbericht, Kap. 5.4</a:t>
            </a:r>
            <a:endParaRPr lang="de-CH" sz="1000" dirty="0"/>
          </a:p>
        </p:txBody>
      </p:sp>
      <p:graphicFrame>
        <p:nvGraphicFramePr>
          <p:cNvPr id="12" name="Diagramm 11"/>
          <p:cNvGraphicFramePr>
            <a:graphicFrameLocks/>
          </p:cNvGraphicFramePr>
          <p:nvPr>
            <p:extLst/>
          </p:nvPr>
        </p:nvGraphicFramePr>
        <p:xfrm>
          <a:off x="263352" y="1556792"/>
          <a:ext cx="6912768" cy="4932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hteckige Legende 12"/>
          <p:cNvSpPr/>
          <p:nvPr/>
        </p:nvSpPr>
        <p:spPr>
          <a:xfrm>
            <a:off x="8256240" y="1628800"/>
            <a:ext cx="3532250" cy="2448272"/>
          </a:xfrm>
          <a:prstGeom prst="wedgeRectCallout">
            <a:avLst>
              <a:gd name="adj1" fmla="val -118292"/>
              <a:gd name="adj2" fmla="val -12566"/>
            </a:avLst>
          </a:prstGeom>
          <a:solidFill>
            <a:schemeClr val="bg1">
              <a:alpha val="89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08000" rtlCol="0" anchor="t" anchorCtr="0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Die grösste Veränderung (+205.5 Mio. Franken) ergibt sich aus der Neubewertung des Finanzvermögens.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Hauptgrund dafür ist die aktive Boden- und Immobilienpolitik der Stadt und die entsprechend zahlreichen Liegenschaften in städtischem Eigentum: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41 Gebäude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136 Grundstücke</a:t>
            </a:r>
          </a:p>
        </p:txBody>
      </p:sp>
    </p:spTree>
    <p:extLst>
      <p:ext uri="{BB962C8B-B14F-4D97-AF65-F5344CB8AC3E}">
        <p14:creationId xmlns:p14="http://schemas.microsoft.com/office/powerpoint/2010/main" val="209052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m 18"/>
          <p:cNvGraphicFramePr/>
          <p:nvPr>
            <p:extLst>
              <p:ext uri="{D42A27DB-BD31-4B8C-83A1-F6EECF244321}">
                <p14:modId xmlns:p14="http://schemas.microsoft.com/office/powerpoint/2010/main" val="1281147831"/>
              </p:ext>
            </p:extLst>
          </p:nvPr>
        </p:nvGraphicFramePr>
        <p:xfrm>
          <a:off x="407368" y="1700808"/>
          <a:ext cx="806489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07368" y="980728"/>
            <a:ext cx="82239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Bruttoverschuldung: Leichter Anstieg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9110289" y="1818747"/>
            <a:ext cx="2688250" cy="3986517"/>
            <a:chOff x="9048328" y="1772816"/>
            <a:chExt cx="2740162" cy="3288020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9048328" y="1775063"/>
              <a:ext cx="2740161" cy="21294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 Fazit</a:t>
              </a:r>
              <a:endParaRPr lang="de-CH" altLang="de-DE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9048328" y="1772816"/>
              <a:ext cx="2740162" cy="328802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223892" y="2201268"/>
            <a:ext cx="2448272" cy="349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Mit der neuen Rechnungslegungs-norm HRM2 wird die Brutto-verschuldung neu definiert</a:t>
            </a:r>
            <a:r>
              <a:rPr 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. Z</a:t>
            </a: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usätzlich zu den kurz- und langfristigen Schulden werden auch die </a:t>
            </a:r>
            <a:r>
              <a:rPr 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laufenden </a:t>
            </a: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Verbindlich-</a:t>
            </a:r>
            <a:r>
              <a:rPr lang="de-DE" sz="12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keiten</a:t>
            </a: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berücksichtigt.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Um </a:t>
            </a:r>
            <a:r>
              <a:rPr 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eine Vergleichbarkeit herstellen zu </a:t>
            </a: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können, </a:t>
            </a:r>
            <a:r>
              <a:rPr 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wurde </a:t>
            </a: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der </a:t>
            </a:r>
            <a:r>
              <a:rPr 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Stand per 1. Januar 2019 mit dem Stichtag per 31. Dezember 2019 ins Verhältnis gesetzt</a:t>
            </a: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de-CH" altLang="de-DE" sz="125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Ende 2019 beträgt </a:t>
            </a: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die Brutto-verschuldung 218.7 Mio. Fr. und stieg damit um 10.4 Mio. Fr.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Es </a:t>
            </a:r>
            <a:r>
              <a:rPr 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bleibt Potenzial für den </a:t>
            </a:r>
            <a:r>
              <a:rPr 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Schuldenabbau.</a:t>
            </a:r>
            <a:endParaRPr lang="de-DE" sz="125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Das Zinsrisiko bleibt weiterhin bestehen.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0121050" y="697459"/>
            <a:ext cx="167748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13" name="Textfeld 12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3.6.2</a:t>
            </a:r>
            <a:endParaRPr lang="de-CH" sz="1000" dirty="0"/>
          </a:p>
        </p:txBody>
      </p:sp>
      <p:cxnSp>
        <p:nvCxnSpPr>
          <p:cNvPr id="6" name="Gerader Verbinder 5"/>
          <p:cNvCxnSpPr/>
          <p:nvPr/>
        </p:nvCxnSpPr>
        <p:spPr>
          <a:xfrm>
            <a:off x="7680280" y="2293200"/>
            <a:ext cx="9360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7019412" y="2437200"/>
            <a:ext cx="1584000" cy="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164"/>
          <p:cNvSpPr txBox="1"/>
          <p:nvPr/>
        </p:nvSpPr>
        <p:spPr>
          <a:xfrm rot="16200000">
            <a:off x="8011754" y="1657298"/>
            <a:ext cx="995307" cy="24384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de-CH" sz="1050" b="1" dirty="0" smtClean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+10.4 </a:t>
            </a:r>
            <a:r>
              <a:rPr lang="de-CH" sz="1050" b="1" dirty="0" smtClean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</a:t>
            </a:r>
            <a:r>
              <a:rPr lang="de-CH" sz="105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Fr.</a:t>
            </a:r>
            <a:endParaRPr lang="de-CH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8545411" y="1425600"/>
            <a:ext cx="0" cy="86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8545411" y="2428141"/>
            <a:ext cx="0" cy="21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H="1">
            <a:off x="8545411" y="1708037"/>
            <a:ext cx="1" cy="360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2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07368" y="980728"/>
            <a:ext cx="113772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Nettovermögen steigt mit Bilanzanpassung sprunghaft an </a:t>
            </a:r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</a:t>
            </a:r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Schuldenbremse wird revidiert 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121050" y="697459"/>
            <a:ext cx="167748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Daniel Preisig</a:t>
            </a:r>
            <a:endParaRPr lang="de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Bilanzanpassungsbericht, Kap. 6.2.2</a:t>
            </a:r>
            <a:endParaRPr lang="de-CH" sz="1000" dirty="0"/>
          </a:p>
        </p:txBody>
      </p:sp>
      <p:graphicFrame>
        <p:nvGraphicFramePr>
          <p:cNvPr id="19" name="Diagramm 18"/>
          <p:cNvGraphicFramePr/>
          <p:nvPr>
            <p:extLst>
              <p:ext uri="{D42A27DB-BD31-4B8C-83A1-F6EECF244321}">
                <p14:modId xmlns:p14="http://schemas.microsoft.com/office/powerpoint/2010/main" val="3572030899"/>
              </p:ext>
            </p:extLst>
          </p:nvPr>
        </p:nvGraphicFramePr>
        <p:xfrm>
          <a:off x="407368" y="1556792"/>
          <a:ext cx="777686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uppieren 3"/>
          <p:cNvGrpSpPr/>
          <p:nvPr/>
        </p:nvGrpSpPr>
        <p:grpSpPr>
          <a:xfrm>
            <a:off x="6312024" y="3825044"/>
            <a:ext cx="4327218" cy="1100383"/>
            <a:chOff x="6312024" y="3825044"/>
            <a:chExt cx="4327218" cy="1100383"/>
          </a:xfrm>
        </p:grpSpPr>
        <p:cxnSp>
          <p:nvCxnSpPr>
            <p:cNvPr id="31" name="Gerade Verbindung mit Pfeil 30"/>
            <p:cNvCxnSpPr/>
            <p:nvPr/>
          </p:nvCxnSpPr>
          <p:spPr>
            <a:xfrm flipV="1">
              <a:off x="6318000" y="3825044"/>
              <a:ext cx="0" cy="662400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/>
            <p:cNvCxnSpPr/>
            <p:nvPr/>
          </p:nvCxnSpPr>
          <p:spPr>
            <a:xfrm>
              <a:off x="6312024" y="3825044"/>
              <a:ext cx="93600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hteckige Legende 16"/>
            <p:cNvSpPr/>
            <p:nvPr/>
          </p:nvSpPr>
          <p:spPr>
            <a:xfrm>
              <a:off x="8328248" y="4289471"/>
              <a:ext cx="2310994" cy="635956"/>
            </a:xfrm>
            <a:prstGeom prst="wedgeRectCallout">
              <a:avLst>
                <a:gd name="adj1" fmla="val -135441"/>
                <a:gd name="adj2" fmla="val -67323"/>
              </a:avLst>
            </a:prstGeom>
            <a:solidFill>
              <a:schemeClr val="bg1">
                <a:alpha val="88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r>
                <a:rPr lang="de-CH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Festlegung neue Schuldengrenze bei 0 Fr./</a:t>
              </a:r>
              <a:r>
                <a:rPr lang="de-CH" sz="1400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Kopf</a:t>
              </a:r>
              <a:endParaRPr lang="de-CH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2459596" y="4482000"/>
            <a:ext cx="3852428" cy="1899328"/>
            <a:chOff x="2459596" y="4482000"/>
            <a:chExt cx="3852428" cy="1899328"/>
          </a:xfrm>
        </p:grpSpPr>
        <p:cxnSp>
          <p:nvCxnSpPr>
            <p:cNvPr id="30" name="Gerader Verbinder 29"/>
            <p:cNvCxnSpPr/>
            <p:nvPr/>
          </p:nvCxnSpPr>
          <p:spPr>
            <a:xfrm flipV="1">
              <a:off x="3900024" y="4482000"/>
              <a:ext cx="2412000" cy="3810"/>
            </a:xfrm>
            <a:prstGeom prst="line">
              <a:avLst/>
            </a:prstGeom>
            <a:ln w="22225">
              <a:solidFill>
                <a:srgbClr val="FF0000"/>
              </a:solidFill>
              <a:headEnd type="oval"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hteckige Legende 34"/>
            <p:cNvSpPr/>
            <p:nvPr/>
          </p:nvSpPr>
          <p:spPr>
            <a:xfrm>
              <a:off x="2459596" y="5805264"/>
              <a:ext cx="2861204" cy="576064"/>
            </a:xfrm>
            <a:prstGeom prst="wedgeRectCallout">
              <a:avLst>
                <a:gd name="adj1" fmla="val 1073"/>
                <a:gd name="adj2" fmla="val -270915"/>
              </a:avLst>
            </a:prstGeom>
            <a:solidFill>
              <a:schemeClr val="bg1">
                <a:alpha val="88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r>
                <a:rPr lang="de-CH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Einführung der Schuldenbremse mit Schuldengrenze 2'500 </a:t>
              </a:r>
              <a:r>
                <a:rPr lang="de-CH" sz="1400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Franken/Kopf</a:t>
              </a:r>
              <a:endParaRPr lang="de-CH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2277368" y="1772816"/>
            <a:ext cx="3043432" cy="1805584"/>
            <a:chOff x="2277368" y="1772816"/>
            <a:chExt cx="3043432" cy="1805584"/>
          </a:xfrm>
        </p:grpSpPr>
        <p:cxnSp>
          <p:nvCxnSpPr>
            <p:cNvPr id="34" name="Gerade Verbindung mit Pfeil 33"/>
            <p:cNvCxnSpPr/>
            <p:nvPr/>
          </p:nvCxnSpPr>
          <p:spPr>
            <a:xfrm flipV="1">
              <a:off x="5230800" y="2102400"/>
              <a:ext cx="0" cy="1476000"/>
            </a:xfrm>
            <a:prstGeom prst="straightConnector1">
              <a:avLst/>
            </a:prstGeom>
            <a:ln w="22225">
              <a:solidFill>
                <a:schemeClr val="bg1">
                  <a:lumMod val="50000"/>
                </a:schemeClr>
              </a:solidFill>
              <a:prstDash val="sysDash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/>
            <p:cNvCxnSpPr/>
            <p:nvPr/>
          </p:nvCxnSpPr>
          <p:spPr>
            <a:xfrm>
              <a:off x="5140800" y="2113200"/>
              <a:ext cx="180000" cy="0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hteckige Legende 37"/>
            <p:cNvSpPr/>
            <p:nvPr/>
          </p:nvSpPr>
          <p:spPr>
            <a:xfrm>
              <a:off x="2277368" y="1772816"/>
              <a:ext cx="2310994" cy="1144874"/>
            </a:xfrm>
            <a:prstGeom prst="wedgeRectCallout">
              <a:avLst>
                <a:gd name="adj1" fmla="val 77534"/>
                <a:gd name="adj2" fmla="val 48619"/>
              </a:avLst>
            </a:prstGeom>
            <a:solidFill>
              <a:schemeClr val="bg1">
                <a:alpha val="88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r>
                <a:rPr lang="de-CH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Verbesserung des </a:t>
              </a:r>
              <a:r>
                <a:rPr lang="de-CH" sz="1400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Kennzahlenniveaus </a:t>
              </a:r>
              <a:r>
                <a:rPr lang="de-CH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durch Bilanzanpassung im Rahmen von HRM2</a:t>
              </a:r>
              <a:r>
                <a:rPr lang="de-CH" sz="1400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br>
                <a:rPr lang="de-CH" sz="1400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de-CH" sz="1400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de-CH" sz="1400" b="1" dirty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5'584 </a:t>
              </a:r>
              <a:r>
                <a:rPr lang="de-CH" sz="1400" b="1" dirty="0" smtClean="0">
                  <a:solidFill>
                    <a:srgbClr val="000000"/>
                  </a:solidFill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Fr./Kopf</a:t>
              </a:r>
              <a:endParaRPr lang="de-CH" altLang="de-DE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4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07368" y="980728"/>
            <a:ext cx="8928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Revision der Schuldenbremse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Bilanzanpassungsbericht, Kap. 6</a:t>
            </a:r>
            <a:endParaRPr lang="de-CH" sz="1000" dirty="0"/>
          </a:p>
        </p:txBody>
      </p:sp>
      <p:sp>
        <p:nvSpPr>
          <p:cNvPr id="3" name="Rechteck 2"/>
          <p:cNvSpPr/>
          <p:nvPr/>
        </p:nvSpPr>
        <p:spPr>
          <a:xfrm>
            <a:off x="407368" y="1844824"/>
            <a:ext cx="9931301" cy="666849"/>
          </a:xfrm>
          <a:prstGeom prst="rect">
            <a:avLst/>
          </a:prstGeom>
        </p:spPr>
        <p:txBody>
          <a:bodyPr wrap="square" lIns="0" tIns="0" rIns="0">
            <a:spAutoFit/>
          </a:bodyPr>
          <a:lstStyle/>
          <a:p>
            <a:pPr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Der Stadtrat beantragt dem Grossen Stadtrat, die Schuldenbremse zu revidieren.</a:t>
            </a:r>
          </a:p>
          <a:p>
            <a:pPr>
              <a:spcBef>
                <a:spcPts val="200"/>
              </a:spcBef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</a:pPr>
            <a:r>
              <a:rPr lang="de-CH" altLang="de-DE" sz="1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Verschuldungsgrenze soll neu bei null Franken festgesetzt werden:</a:t>
            </a:r>
            <a:endParaRPr lang="de-CH" altLang="de-DE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2636912"/>
            <a:ext cx="7194997" cy="11252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5" name="Textfeld 24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24778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407368" y="980728"/>
            <a:ext cx="89289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Würdigung und Ausblick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4</a:t>
            </a:r>
            <a:endParaRPr lang="de-CH" sz="100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407368" y="1602588"/>
            <a:ext cx="2592288" cy="4719142"/>
            <a:chOff x="407368" y="1602588"/>
            <a:chExt cx="2592288" cy="4719142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79"/>
            <a:stretch/>
          </p:blipFill>
          <p:spPr>
            <a:xfrm>
              <a:off x="407368" y="2063405"/>
              <a:ext cx="2520280" cy="179764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>
              <a:outerShdw blurRad="40005" dist="22860" dir="5400000" algn="ctr" rotWithShape="0">
                <a:schemeClr val="tx1">
                  <a:alpha val="35000"/>
                </a:schemeClr>
              </a:outerShdw>
            </a:effectLst>
          </p:spPr>
        </p:pic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18827" y="1602588"/>
              <a:ext cx="2580829" cy="3077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20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Positiver Abschluss 2019</a:t>
              </a:r>
              <a:endParaRPr lang="de-CH" altLang="de-DE" sz="20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hteck 2"/>
            <p:cNvSpPr/>
            <p:nvPr/>
          </p:nvSpPr>
          <p:spPr>
            <a:xfrm>
              <a:off x="407368" y="4151905"/>
              <a:ext cx="2520280" cy="2169825"/>
            </a:xfrm>
            <a:prstGeom prst="rect">
              <a:avLst/>
            </a:prstGeom>
          </p:spPr>
          <p:txBody>
            <a:bodyPr wrap="square" lIns="0" tIns="0" rIns="0">
              <a:spAutoFit/>
            </a:bodyPr>
            <a:lstStyle/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Die Jahresrechnung 2019 schliesst besser als erwartet mit einem Plus von 4.7 Mio. Franken.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Der Finanzierungssaldo ist nahezu ausgeglichen.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Die Umsetzungsquote steigt auf 79% und die Stadt ist auf Investitionskurs.</a:t>
              </a:r>
              <a:endParaRPr lang="de-CH" altLang="de-DE" sz="16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6335564" y="1610408"/>
            <a:ext cx="2520278" cy="4092651"/>
            <a:chOff x="6335564" y="1610408"/>
            <a:chExt cx="2520278" cy="4092651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24"/>
            <a:stretch/>
          </p:blipFill>
          <p:spPr>
            <a:xfrm>
              <a:off x="6341235" y="2060848"/>
              <a:ext cx="2491069" cy="180000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ffectLst>
              <a:outerShdw blurRad="40005" dist="22860" dir="5400000" algn="ctr" rotWithShape="0">
                <a:schemeClr val="tx1">
                  <a:alpha val="35000"/>
                </a:schemeClr>
              </a:outerShdw>
            </a:effectLst>
          </p:spPr>
        </p:pic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6335564" y="1610408"/>
              <a:ext cx="2429175" cy="3077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2000" b="1" dirty="0" smtClean="0">
                  <a:solidFill>
                    <a:srgbClr val="0070C0"/>
                  </a:solidFill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Unsicherheit: Corona</a:t>
              </a:r>
              <a:endParaRPr lang="de-CH" altLang="de-DE" sz="20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6335564" y="4102621"/>
              <a:ext cx="2520278" cy="1600438"/>
            </a:xfrm>
            <a:prstGeom prst="rect">
              <a:avLst/>
            </a:prstGeom>
          </p:spPr>
          <p:txBody>
            <a:bodyPr wrap="square" lIns="0" tIns="0" rIns="0">
              <a:spAutoFit/>
            </a:bodyPr>
            <a:lstStyle/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Die wirtschaftlichen Folgen der Corona-Krise sind aktuell noch nicht abschätzbar.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Bei den Unternehmenssteuern ist die Stadt mit der Schwankungs-reserve gut vorbereitet.</a:t>
              </a:r>
              <a:endParaRPr lang="de-CH" altLang="de-DE" sz="16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9263794" y="1583792"/>
            <a:ext cx="2736862" cy="4105760"/>
            <a:chOff x="9191786" y="1583792"/>
            <a:chExt cx="2736862" cy="4105760"/>
          </a:xfrm>
        </p:grpSpPr>
        <p:pic>
          <p:nvPicPr>
            <p:cNvPr id="33" name="Picture 2" descr="http://www.kss.ch/Slideshow/Home/0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0" r="42641" b="8698"/>
            <a:stretch/>
          </p:blipFill>
          <p:spPr bwMode="auto">
            <a:xfrm>
              <a:off x="9192344" y="2060848"/>
              <a:ext cx="2520280" cy="1803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40005" dist="22860" dir="5400000" algn="ctr" rotWithShape="0">
                <a:schemeClr val="tx1">
                  <a:alpha val="35000"/>
                </a:schemeClr>
              </a:outerShdw>
            </a:effectLst>
            <a:extLst/>
          </p:spPr>
        </p:pic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9191786" y="1583792"/>
              <a:ext cx="2736862" cy="3077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20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Grossprojekte stehen an</a:t>
              </a:r>
              <a:endParaRPr lang="de-CH" altLang="de-DE" sz="20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9191786" y="4089114"/>
              <a:ext cx="2520558" cy="1600438"/>
            </a:xfrm>
            <a:prstGeom prst="rect">
              <a:avLst/>
            </a:prstGeom>
          </p:spPr>
          <p:txBody>
            <a:bodyPr wrap="square" lIns="0" tIns="0" rIns="0">
              <a:spAutoFit/>
            </a:bodyPr>
            <a:lstStyle/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Herausforderung bleibt der ausgeglichene Haushalt trotz grosser Investitionen und der Corona-Krise.</a:t>
              </a:r>
            </a:p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Der Stadtrat wird im August die Lage neu beurteilen.</a:t>
              </a:r>
              <a:endParaRPr lang="de-CH" altLang="de-DE" sz="16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3407608" y="1602587"/>
            <a:ext cx="2520001" cy="4072811"/>
            <a:chOff x="3335693" y="1602587"/>
            <a:chExt cx="2520001" cy="4072811"/>
          </a:xfrm>
        </p:grpSpPr>
        <p:sp>
          <p:nvSpPr>
            <p:cNvPr id="28" name="Rechteck 27"/>
            <p:cNvSpPr/>
            <p:nvPr/>
          </p:nvSpPr>
          <p:spPr>
            <a:xfrm>
              <a:off x="3335693" y="2060848"/>
              <a:ext cx="2520000" cy="180302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2050" name="Picture 2" descr="Ãhnliches Fot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713" y="2251848"/>
              <a:ext cx="1201441" cy="1489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335694" y="1602587"/>
              <a:ext cx="2444698" cy="3077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2000" b="1" dirty="0" smtClean="0">
                  <a:solidFill>
                    <a:srgbClr val="0070C0"/>
                  </a:solidFill>
                  <a:effectLst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Gut vorbereitet!</a:t>
              </a:r>
              <a:endParaRPr lang="de-CH" altLang="de-DE" sz="2000" dirty="0" smtClean="0">
                <a:effectLst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3335694" y="4151904"/>
              <a:ext cx="2520000" cy="1523494"/>
            </a:xfrm>
            <a:prstGeom prst="rect">
              <a:avLst/>
            </a:prstGeom>
          </p:spPr>
          <p:txBody>
            <a:bodyPr wrap="square" lIns="0" tIns="0" rIns="0">
              <a:spAutoFit/>
            </a:bodyPr>
            <a:lstStyle/>
            <a:p>
              <a:pPr>
                <a:spcBef>
                  <a:spcPts val="200"/>
                </a:spcBef>
                <a:spcAft>
                  <a:spcPts val="40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Mit der Schwankungsreserve für Unternehmenssteuern </a:t>
              </a:r>
              <a:r>
                <a:rPr lang="de-CH" altLang="de-DE" sz="1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(</a:t>
              </a:r>
              <a:r>
                <a:rPr lang="de-CH" altLang="de-DE" sz="1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35</a:t>
              </a:r>
              <a:r>
                <a:rPr lang="de-CH" altLang="de-DE" sz="1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.3 </a:t>
              </a:r>
              <a:r>
                <a:rPr lang="de-CH" altLang="de-DE" sz="1600" dirty="0" smtClean="0">
                  <a:latin typeface="Arial Narrow" panose="020B0606020202030204" pitchFamily="34" charset="0"/>
                  <a:cs typeface="Arial" panose="020B0604020202020204" pitchFamily="34" charset="0"/>
                </a:rPr>
                <a:t>Mio. Franken) und einem Eigenkapital von 349 Mio. Franken verfügt die Stadt über gute Reserven für schwierige Zeiten.</a:t>
              </a:r>
              <a:endParaRPr lang="de-CH" altLang="de-DE" sz="16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4151785" y="2258792"/>
              <a:ext cx="1584268" cy="692497"/>
            </a:xfrm>
            <a:prstGeom prst="rect">
              <a:avLst/>
            </a:prstGeom>
          </p:spPr>
          <p:txBody>
            <a:bodyPr wrap="square" lIns="0" tIns="0" rIns="0">
              <a:spAutoFit/>
            </a:bodyPr>
            <a:lstStyle/>
            <a:p>
              <a:pPr algn="r">
                <a:spcBef>
                  <a:spcPts val="0"/>
                </a:spcBef>
                <a:spcAft>
                  <a:spcPts val="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400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Reserve für</a:t>
              </a:r>
              <a:br>
                <a:rPr lang="de-CH" altLang="de-DE" sz="1400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</a:br>
              <a:r>
                <a:rPr lang="de-CH" altLang="de-DE" sz="1400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schwierige Zeiten:</a:t>
              </a:r>
            </a:p>
            <a:p>
              <a:pPr algn="r">
                <a:spcBef>
                  <a:spcPts val="0"/>
                </a:spcBef>
                <a:spcAft>
                  <a:spcPts val="0"/>
                </a:spcAft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de-CH" altLang="de-DE" sz="1400" b="1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35</a:t>
              </a:r>
              <a:r>
                <a:rPr lang="de-CH" altLang="de-DE" sz="1400" b="1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.3 </a:t>
              </a:r>
              <a:r>
                <a:rPr lang="de-CH" altLang="de-DE" sz="1400" b="1" dirty="0" smtClean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Mio. Fr.</a:t>
              </a:r>
              <a:endParaRPr lang="de-CH" altLang="de-DE" sz="1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88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444189"/>
              </p:ext>
            </p:extLst>
          </p:nvPr>
        </p:nvGraphicFramePr>
        <p:xfrm>
          <a:off x="7688905" y="1590618"/>
          <a:ext cx="4066794" cy="367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3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8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Kennzahlen Rechnung 2019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Aufwand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269.8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Ertrag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277.6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spc="-1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Ergebnis nach Einlage</a:t>
                      </a:r>
                    </a:p>
                    <a:p>
                      <a:r>
                        <a:rPr lang="de-CH" sz="1300" b="1" spc="-1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Coronareserve</a:t>
                      </a:r>
                      <a:endParaRPr lang="de-CH" sz="1300" b="1" spc="-1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+4.7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Nettoinvestitionen inkl. FV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36.5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Selbstfinanzierung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33.8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Selbstfinanzierungsgrad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99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%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Finanzierungsüberschuss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-2.7</a:t>
                      </a:r>
                      <a:r>
                        <a:rPr lang="de-CH" sz="1300" b="1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Nettovermögen II</a:t>
                      </a:r>
                      <a:r>
                        <a:rPr lang="de-CH" sz="13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 pro Einwohner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6'860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CH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 panose="020B0606020202030204" pitchFamily="34" charset="0"/>
                        </a:rPr>
                        <a:t>Bruttoverschuldung</a:t>
                      </a:r>
                      <a:endParaRPr lang="de-CH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218.7 Mio.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3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Fr.</a:t>
                      </a:r>
                      <a:endParaRPr lang="de-CH" sz="13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07368" y="1600919"/>
            <a:ext cx="6696744" cy="510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lvl="1"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Jahresrechnung 2019 schliesst mit einem Überschuss von 4.7 Mio. Franken</a:t>
            </a:r>
            <a:b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dank einem tieferen Personalaufwand und Buchgewinnen aus </a:t>
            </a:r>
            <a:r>
              <a:rPr lang="de-CH" altLang="de-DE" sz="15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Liegenschaftengeschäften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endParaRPr lang="de-CH" altLang="de-DE" sz="15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266700" algn="l"/>
              </a:tabLst>
            </a:pPr>
            <a:r>
              <a:rPr lang="de-CH" altLang="de-DE" sz="15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Dank der erfolgreichen Unternehmenssteuerreform liegen die Unternehmenssteuern über Budget. 12.9 Mio. Fr. können in die Schwankungsreserve eingelegt werden.</a:t>
            </a:r>
          </a:p>
          <a:p>
            <a:pPr marL="5524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Gründe </a:t>
            </a:r>
            <a:r>
              <a:rPr lang="de-CH" altLang="de-DE" sz="15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für </a:t>
            </a:r>
            <a:r>
              <a:rPr lang="de-CH" altLang="de-DE" sz="15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Abweichung: Gute Geschäftsgänge und positives Signal Unternehmenssteuerreform</a:t>
            </a:r>
            <a:endParaRPr lang="de-CH" altLang="de-DE" sz="1500" b="1" dirty="0" smtClean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552450" lvl="1"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Die Schwankungsreserve hat neu einen Bestand von 48.3 Mio. Franken und wird mithelfen, die wirtschaftlichen Folgen der Corona-Krise abzufedern.</a:t>
            </a:r>
          </a:p>
          <a:p>
            <a:pPr marL="2857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Die Stadt ist auf Investitionskurs, die Umsetzungsquote steigt auf 79%</a:t>
            </a:r>
          </a:p>
          <a:p>
            <a:pPr marL="5524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Umsetzungsquote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steigt von 53% (2017) und 64% (2018) auf 79%.</a:t>
            </a:r>
          </a:p>
          <a:p>
            <a:pPr marL="552450" lvl="1"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Die Verpflichtungskredite steigen mit den 2019 bewilligten Grossprojekten (E-Bus, Stadthausgeviert, Schulhaus </a:t>
            </a:r>
            <a:r>
              <a:rPr lang="de-CH" altLang="de-DE" sz="1500" dirty="0" err="1" smtClean="0"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Kreuzgut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) auf ein Rekordhoch von 99.3 Mio. Fr.</a:t>
            </a:r>
            <a:endParaRPr lang="de-CH" altLang="de-DE" sz="15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altLang="de-DE" sz="15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Nettovermögen steigt auf 6'860 Franken pro Einwohner</a:t>
            </a:r>
          </a:p>
          <a:p>
            <a:pPr marL="5524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Die Verschuldung bleibt 2019 trotz hoher Investitionen in etwa stabil.</a:t>
            </a:r>
          </a:p>
          <a:p>
            <a:pPr marL="552450" lvl="1"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Nach der Neubewertung im Rahmen von HRM2 weist die Stadt ein Nettovermögen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II</a:t>
            </a:r>
            <a:b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 </a:t>
            </a:r>
            <a:r>
              <a:rPr lang="de-CH" altLang="de-DE" sz="1500" dirty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Einwohner von 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6'860 </a:t>
            </a:r>
            <a:r>
              <a:rPr lang="de-CH" altLang="de-DE" sz="1500" dirty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Franken aus</a:t>
            </a: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marL="552450" lvl="1"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Die Schuldenbremse wird dem neuen Kennzahlen-Niveau angepasst.</a:t>
            </a:r>
          </a:p>
          <a:p>
            <a:pPr marL="2857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541338" algn="l"/>
              </a:tabLst>
            </a:pPr>
            <a:r>
              <a:rPr lang="de-CH" altLang="de-DE" sz="1500" b="1" dirty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Ausblick: Unsicherheit Corona-Krise, Investitionskurs beibehalten</a:t>
            </a:r>
          </a:p>
          <a:p>
            <a:pPr marL="5524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Wirtschaftliche Entwicklung ist angesichts der Corona-Krise ungewiss.</a:t>
            </a:r>
          </a:p>
          <a:p>
            <a:pPr marL="552450" lvl="1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 3" panose="05040102010807070707" pitchFamily="18" charset="2"/>
              <a:buChar char="&quot;"/>
              <a:tabLst>
                <a:tab pos="541338" algn="l"/>
              </a:tabLst>
            </a:pPr>
            <a:r>
              <a:rPr lang="de-CH" altLang="de-DE" sz="1500" dirty="0" smtClean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Der Stadtrat wird im August mit dem Budget 2021 eine Lagebeurteilung vornehmen.</a:t>
            </a:r>
          </a:p>
          <a:p>
            <a:pPr marL="266700" lvl="1" indent="0"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tabLst>
                <a:tab pos="541338" algn="l"/>
              </a:tabLst>
            </a:pPr>
            <a:endParaRPr lang="de-CH" altLang="de-DE" sz="1500" dirty="0"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07368" y="980728"/>
            <a:ext cx="114492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Das Wichtigste zum Bilanzanpassungsbericht und zur Jahresrechnung 2019 in Kürze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12" name="Textfeld 11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1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11987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stadtschaffhaus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6" y="6096000"/>
            <a:ext cx="15843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95401" y="914865"/>
            <a:ext cx="8496226" cy="789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altLang="de-DE" b="1" dirty="0">
                <a:solidFill>
                  <a:schemeClr val="bg1"/>
                </a:solidFill>
              </a:rPr>
              <a:t>Jahresrechnung 2019, Bilanzanpassungsbericht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de-DE" altLang="de-DE" dirty="0" smtClean="0">
                <a:solidFill>
                  <a:schemeClr val="bg1"/>
                </a:solidFill>
              </a:rPr>
              <a:t>Medieninformation vom 31. März 2020</a:t>
            </a:r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09600" y="3717032"/>
            <a:ext cx="193481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0"/>
              </a:spcAft>
            </a:pPr>
            <a:r>
              <a:rPr lang="de-CH" sz="1100" b="1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Daniel Preisig</a:t>
            </a: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Stadtrat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Finanzreferat</a:t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 err="1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Fronwagplatz</a:t>
            </a: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 24</a:t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CH-8200 </a:t>
            </a:r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Schaffhausen</a:t>
            </a:r>
            <a:b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Tel. +41 52 632 52 12</a:t>
            </a: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Mobil +41 79 330 74 75</a:t>
            </a:r>
            <a:b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de-CH" sz="1100" u="sng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daniel.preisig@stsh.ch</a:t>
            </a:r>
            <a:r>
              <a:rPr lang="de-CH" sz="1100" dirty="0">
                <a:solidFill>
                  <a:srgbClr val="2F5496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de-CH" sz="1100" dirty="0">
                <a:solidFill>
                  <a:srgbClr val="2F5496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de-CH" altLang="de-DE" sz="11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083781" y="3717032"/>
            <a:ext cx="1934817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0"/>
              </a:spcAft>
            </a:pPr>
            <a:r>
              <a:rPr lang="de-CH" sz="1100" b="1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Ralph Kolb</a:t>
            </a: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CH" sz="1100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Bereichsleiter Finanzen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Zentralverwaltung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Stadthausgasse 10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CH-8200 Schaffhausen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Tel. +41 52 632 52 42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Fax +41 52 632 54 40</a:t>
            </a:r>
          </a:p>
          <a:p>
            <a:r>
              <a:rPr lang="de-CH" sz="1100" u="sng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ralph.kolb@stsh.ch </a:t>
            </a:r>
            <a:endParaRPr lang="de-CH" sz="1100" u="sng" dirty="0">
              <a:solidFill>
                <a:srgbClr val="808080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557962" y="3717032"/>
            <a:ext cx="3045349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0"/>
              </a:spcAft>
            </a:pPr>
            <a:r>
              <a:rPr lang="de-CH" sz="1100" b="1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Gianni Dalla Vecchia</a:t>
            </a:r>
            <a: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de-CH" sz="1100" dirty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de-CH" sz="1100" dirty="0" smtClean="0">
                <a:solidFill>
                  <a:srgbClr val="595959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Bereichsleiter Einwohnerdienste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" panose="020B0604020202020204" pitchFamily="34" charset="0"/>
              </a:rPr>
              <a:t> </a:t>
            </a:r>
            <a:endParaRPr lang="de-CH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Steuerverwaltung der Stadt Schaffhausen 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Stadthaus 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8200 Schaffhausen </a:t>
            </a:r>
          </a:p>
          <a:p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Tel. +41 52 </a:t>
            </a: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632 52 55</a:t>
            </a:r>
          </a:p>
          <a:p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Fax </a:t>
            </a:r>
            <a:r>
              <a:rPr lang="de-CH" sz="1100" dirty="0" smtClean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+41 52 </a:t>
            </a:r>
            <a:r>
              <a:rPr lang="de-CH" sz="1100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632 94 44 </a:t>
            </a:r>
            <a:endParaRPr lang="de-CH" sz="1100" dirty="0" smtClean="0">
              <a:solidFill>
                <a:srgbClr val="808080"/>
              </a:solidFill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de-CH" sz="1100" u="sng" dirty="0">
                <a:solidFill>
                  <a:srgbClr val="80808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gianni.dallavecchia@stsh.ch</a:t>
            </a:r>
          </a:p>
        </p:txBody>
      </p:sp>
    </p:spTree>
    <p:extLst>
      <p:ext uri="{BB962C8B-B14F-4D97-AF65-F5344CB8AC3E}">
        <p14:creationId xmlns:p14="http://schemas.microsoft.com/office/powerpoint/2010/main" val="254403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937622"/>
              </p:ext>
            </p:extLst>
          </p:nvPr>
        </p:nvGraphicFramePr>
        <p:xfrm>
          <a:off x="407368" y="2016914"/>
          <a:ext cx="9001000" cy="3728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feld 20"/>
          <p:cNvSpPr txBox="1"/>
          <p:nvPr/>
        </p:nvSpPr>
        <p:spPr>
          <a:xfrm>
            <a:off x="407368" y="980728"/>
            <a:ext cx="69847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2019 war für die städtischen Finanzen ein gutes Jahr!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Daniel Preisig</a:t>
            </a:r>
            <a:endParaRPr lang="de-CH" sz="1000" dirty="0"/>
          </a:p>
        </p:txBody>
      </p:sp>
      <p:sp>
        <p:nvSpPr>
          <p:cNvPr id="9" name="Textfeld 8"/>
          <p:cNvSpPr txBox="1"/>
          <p:nvPr/>
        </p:nvSpPr>
        <p:spPr>
          <a:xfrm>
            <a:off x="8184232" y="495860"/>
            <a:ext cx="360425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2.1</a:t>
            </a:r>
            <a:endParaRPr lang="de-CH" sz="1000" dirty="0"/>
          </a:p>
        </p:txBody>
      </p:sp>
      <p:sp>
        <p:nvSpPr>
          <p:cNvPr id="25" name="Textfeld 24"/>
          <p:cNvSpPr txBox="1"/>
          <p:nvPr/>
        </p:nvSpPr>
        <p:spPr>
          <a:xfrm>
            <a:off x="407368" y="1700808"/>
            <a:ext cx="82809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00" b="1" dirty="0" smtClean="0">
                <a:latin typeface="Arial Narrow" panose="020B0606020202030204" pitchFamily="34" charset="0"/>
              </a:rPr>
              <a:t>Ergebnis der Laufenden Rechnung bzw. Erfolgsrechnung von 2009 bis 2019</a:t>
            </a:r>
            <a:endParaRPr lang="de-CH" sz="1600" dirty="0">
              <a:latin typeface="Arial Narrow" panose="020B0606020202030204" pitchFamily="34" charset="0"/>
            </a:endParaRPr>
          </a:p>
        </p:txBody>
      </p:sp>
      <p:sp>
        <p:nvSpPr>
          <p:cNvPr id="15" name="Rechteckige Legende 14"/>
          <p:cNvSpPr/>
          <p:nvPr/>
        </p:nvSpPr>
        <p:spPr>
          <a:xfrm>
            <a:off x="9657270" y="3429000"/>
            <a:ext cx="2120070" cy="1326125"/>
          </a:xfrm>
          <a:prstGeom prst="wedgeRectCallout">
            <a:avLst>
              <a:gd name="adj1" fmla="val -74139"/>
              <a:gd name="adj2" fmla="val 29504"/>
            </a:avLst>
          </a:prstGeom>
          <a:solidFill>
            <a:schemeClr val="bg1">
              <a:alpha val="89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Nach der Einlage von 12.9 Mio. Franken in die </a:t>
            </a:r>
            <a:r>
              <a:rPr lang="de-CH" sz="1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Coronareserve</a:t>
            </a:r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de-CH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wird ein Überschuss von +4.7 Mio. Franken ausgewiesen.</a:t>
            </a:r>
          </a:p>
        </p:txBody>
      </p:sp>
      <p:sp>
        <p:nvSpPr>
          <p:cNvPr id="14" name="Rechteckige Legende 13"/>
          <p:cNvSpPr/>
          <p:nvPr/>
        </p:nvSpPr>
        <p:spPr>
          <a:xfrm>
            <a:off x="9048328" y="1340768"/>
            <a:ext cx="2729012" cy="1326125"/>
          </a:xfrm>
          <a:prstGeom prst="wedgeRectCallout">
            <a:avLst>
              <a:gd name="adj1" fmla="val -52792"/>
              <a:gd name="adj2" fmla="val 120257"/>
            </a:avLst>
          </a:prstGeom>
          <a:solidFill>
            <a:schemeClr val="bg1">
              <a:alpha val="89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Nachdem das Vorjahr mit einem kleinen Defizit abgeschlossen hat, reiht sich das Rechnungsjahr 2019 in die Jahre mit erfolgreichen Überschüssen ein. </a:t>
            </a:r>
            <a:endParaRPr lang="de-CH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Diagramm 88"/>
          <p:cNvGraphicFramePr/>
          <p:nvPr>
            <p:extLst>
              <p:ext uri="{D42A27DB-BD31-4B8C-83A1-F6EECF244321}">
                <p14:modId xmlns:p14="http://schemas.microsoft.com/office/powerpoint/2010/main" val="2849902722"/>
              </p:ext>
            </p:extLst>
          </p:nvPr>
        </p:nvGraphicFramePr>
        <p:xfrm>
          <a:off x="433196" y="1605774"/>
          <a:ext cx="7823044" cy="5063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2" name="Textfeld 21"/>
          <p:cNvSpPr txBox="1"/>
          <p:nvPr/>
        </p:nvSpPr>
        <p:spPr>
          <a:xfrm>
            <a:off x="407368" y="980728"/>
            <a:ext cx="662473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Jahresrechnung 2019 schliesst besser als budgetiert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27" name="Textfeld 126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2.1</a:t>
            </a:r>
            <a:endParaRPr lang="de-CH" sz="1000" dirty="0"/>
          </a:p>
        </p:txBody>
      </p:sp>
      <p:sp>
        <p:nvSpPr>
          <p:cNvPr id="81" name="Text Box 4"/>
          <p:cNvSpPr txBox="1">
            <a:spLocks noChangeArrowheads="1"/>
          </p:cNvSpPr>
          <p:nvPr/>
        </p:nvSpPr>
        <p:spPr bwMode="auto">
          <a:xfrm rot="16200000">
            <a:off x="-1157319" y="2859275"/>
            <a:ext cx="350419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tabLst>
                <a:tab pos="1884363" algn="l"/>
              </a:tabLst>
            </a:pPr>
            <a:r>
              <a:rPr lang="de-CH" altLang="de-DE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Ergebnis in Mio. Franken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tabLst>
                <a:tab pos="1884363" algn="l"/>
              </a:tabLst>
            </a:pPr>
            <a:r>
              <a:rPr lang="de-CH" altLang="de-DE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 Verbesserung </a:t>
            </a:r>
            <a:r>
              <a:rPr lang="de-CH" altLang="de-DE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ggü</a:t>
            </a:r>
            <a:r>
              <a:rPr lang="de-CH" altLang="de-DE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. Budget;  Verschlechterungen </a:t>
            </a:r>
            <a:r>
              <a:rPr lang="de-CH" altLang="de-DE" sz="1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ggü</a:t>
            </a:r>
            <a:r>
              <a:rPr lang="de-CH" altLang="de-DE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. Budget</a:t>
            </a:r>
          </a:p>
        </p:txBody>
      </p:sp>
      <p:sp>
        <p:nvSpPr>
          <p:cNvPr id="129" name="Text Box 4"/>
          <p:cNvSpPr txBox="1">
            <a:spLocks noChangeArrowheads="1"/>
          </p:cNvSpPr>
          <p:nvPr/>
        </p:nvSpPr>
        <p:spPr bwMode="auto">
          <a:xfrm>
            <a:off x="8950043" y="1700808"/>
            <a:ext cx="2857512" cy="2419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  <a:extLst/>
        </p:spPr>
        <p:txBody>
          <a:bodyPr wrap="square" lIns="36000" tIns="36000" rIns="36000" bIns="36000" anchor="ctr" anchorCtr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1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CH" altLang="de-DE" dirty="0" smtClean="0"/>
              <a:t> Fazit</a:t>
            </a:r>
            <a:endParaRPr lang="de-CH" altLang="de-DE" dirty="0"/>
          </a:p>
        </p:txBody>
      </p:sp>
      <p:sp>
        <p:nvSpPr>
          <p:cNvPr id="125" name="Text Box 4"/>
          <p:cNvSpPr txBox="1">
            <a:spLocks noChangeArrowheads="1"/>
          </p:cNvSpPr>
          <p:nvPr/>
        </p:nvSpPr>
        <p:spPr bwMode="auto">
          <a:xfrm>
            <a:off x="9078484" y="2132856"/>
            <a:ext cx="2495992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tabLst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Hauptgründe für das gute Ergebnis:</a:t>
            </a:r>
          </a:p>
          <a:p>
            <a:pPr marL="177800" indent="-177800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Buchgewinne Liegenschaften</a:t>
            </a:r>
            <a:endParaRPr lang="de-CH" altLang="de-DE" sz="125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177800" indent="-177800">
              <a:spcBef>
                <a:spcPts val="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ü"/>
              <a:tabLst>
                <a:tab pos="177800" algn="l"/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Tieferer Personalaufwand</a:t>
            </a:r>
            <a:endParaRPr lang="de-CH" altLang="de-DE" sz="125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0" name="Rechteck 129"/>
          <p:cNvSpPr/>
          <p:nvPr/>
        </p:nvSpPr>
        <p:spPr>
          <a:xfrm>
            <a:off x="8950042" y="1700809"/>
            <a:ext cx="2857513" cy="266429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9086185" y="2924944"/>
            <a:ext cx="2495992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tabLst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Ohne Einlage in die </a:t>
            </a:r>
            <a:r>
              <a:rPr lang="de-CH" altLang="de-DE" sz="125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Coronareserve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läge das Ergebnis bei sehr guten +17.6 Mio. Franken.</a:t>
            </a:r>
          </a:p>
        </p:txBody>
      </p:sp>
    </p:spTree>
    <p:extLst>
      <p:ext uri="{BB962C8B-B14F-4D97-AF65-F5344CB8AC3E}">
        <p14:creationId xmlns:p14="http://schemas.microsoft.com/office/powerpoint/2010/main" val="1188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/>
          <p:cNvSpPr txBox="1"/>
          <p:nvPr/>
        </p:nvSpPr>
        <p:spPr>
          <a:xfrm>
            <a:off x="407368" y="980728"/>
            <a:ext cx="514465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Leichter Anstieg des Personalaufwandes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9" name="Textfeld 8"/>
          <p:cNvSpPr txBox="1"/>
          <p:nvPr/>
        </p:nvSpPr>
        <p:spPr>
          <a:xfrm>
            <a:off x="8184232" y="495860"/>
            <a:ext cx="360425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2.1.1.1 und Kap. 3.4</a:t>
            </a:r>
            <a:endParaRPr lang="de-CH" sz="10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407368" y="1767804"/>
            <a:ext cx="5256585" cy="4353138"/>
            <a:chOff x="407368" y="1767804"/>
            <a:chExt cx="5256585" cy="4353138"/>
          </a:xfrm>
        </p:grpSpPr>
        <p:graphicFrame>
          <p:nvGraphicFramePr>
            <p:cNvPr id="22" name="Diagramm 2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28922357"/>
                </p:ext>
              </p:extLst>
            </p:nvPr>
          </p:nvGraphicFramePr>
          <p:xfrm>
            <a:off x="407368" y="2304517"/>
            <a:ext cx="5197833" cy="38164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407369" y="1767804"/>
              <a:ext cx="5256584" cy="2419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Entwicklung Personalaufwand</a:t>
              </a:r>
              <a:endParaRPr lang="de-CH" altLang="de-DE" dirty="0"/>
            </a:p>
          </p:txBody>
        </p:sp>
        <p:cxnSp>
          <p:nvCxnSpPr>
            <p:cNvPr id="13" name="Gerader Verbinder 12"/>
            <p:cNvCxnSpPr/>
            <p:nvPr/>
          </p:nvCxnSpPr>
          <p:spPr>
            <a:xfrm>
              <a:off x="4687200" y="2924944"/>
              <a:ext cx="97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>
            <a:xfrm flipV="1">
              <a:off x="5231952" y="2676504"/>
              <a:ext cx="43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164"/>
            <p:cNvSpPr txBox="1"/>
            <p:nvPr/>
          </p:nvSpPr>
          <p:spPr>
            <a:xfrm rot="16200000">
              <a:off x="4860991" y="3459444"/>
              <a:ext cx="1357122" cy="24384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300"/>
                </a:spcBef>
                <a:spcAft>
                  <a:spcPts val="600"/>
                </a:spcAft>
              </a:pPr>
              <a:r>
                <a:rPr lang="de-CH" sz="1000" b="1" dirty="0" smtClean="0"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Zunahme +0.7 </a:t>
              </a:r>
              <a:r>
                <a:rPr lang="de-CH" sz="1000" b="1" dirty="0" smtClean="0"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Mio</a:t>
              </a:r>
              <a:r>
                <a:rPr lang="de-CH" sz="1000" b="1" dirty="0"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Fr.</a:t>
              </a:r>
              <a:endParaRPr lang="de-CH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Gerade Verbindung mit Pfeil 15"/>
            <p:cNvCxnSpPr/>
            <p:nvPr/>
          </p:nvCxnSpPr>
          <p:spPr>
            <a:xfrm>
              <a:off x="5600741" y="2925104"/>
              <a:ext cx="0" cy="144000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>
              <a:off x="5599152" y="2564904"/>
              <a:ext cx="0" cy="108000"/>
            </a:xfrm>
            <a:prstGeom prst="straightConnector1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hteckige Legende 22"/>
            <p:cNvSpPr/>
            <p:nvPr/>
          </p:nvSpPr>
          <p:spPr>
            <a:xfrm>
              <a:off x="1775569" y="4372289"/>
              <a:ext cx="3456383" cy="568879"/>
            </a:xfrm>
            <a:prstGeom prst="wedgeRectCallout">
              <a:avLst>
                <a:gd name="adj1" fmla="val 41936"/>
                <a:gd name="adj2" fmla="val -320408"/>
              </a:avLst>
            </a:prstGeom>
            <a:solidFill>
              <a:schemeClr val="bg1">
                <a:alpha val="88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200" b="1" dirty="0" smtClean="0">
                  <a:solidFill>
                    <a:schemeClr val="tx1"/>
                  </a:solidFill>
                  <a:latin typeface="Arial Narrow" panose="020B0606020202030204" pitchFamily="34" charset="0"/>
                </a:rPr>
                <a:t>Die Zunahme des Personalaufwandes kann mit der Lohnsummenentwicklung (1.25%) begründet werden.</a:t>
              </a:r>
              <a:endParaRPr lang="de-CH" sz="1200" b="1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6348035" y="1767804"/>
            <a:ext cx="5472000" cy="4469508"/>
            <a:chOff x="6348035" y="1767804"/>
            <a:chExt cx="5472000" cy="4469508"/>
          </a:xfrm>
        </p:grpSpPr>
        <p:graphicFrame>
          <p:nvGraphicFramePr>
            <p:cNvPr id="25" name="Diagramm 24"/>
            <p:cNvGraphicFramePr/>
            <p:nvPr>
              <p:extLst>
                <p:ext uri="{D42A27DB-BD31-4B8C-83A1-F6EECF244321}">
                  <p14:modId xmlns:p14="http://schemas.microsoft.com/office/powerpoint/2010/main" val="3245888596"/>
                </p:ext>
              </p:extLst>
            </p:nvPr>
          </p:nvGraphicFramePr>
          <p:xfrm>
            <a:off x="6358145" y="2304517"/>
            <a:ext cx="5430345" cy="39327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6348035" y="1767804"/>
              <a:ext cx="5472000" cy="2419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Entwicklung Vollzeitstellen (ohne Betriebe und Lehrer)</a:t>
              </a:r>
              <a:endParaRPr lang="de-CH" altLang="de-DE" dirty="0"/>
            </a:p>
          </p:txBody>
        </p:sp>
        <p:sp>
          <p:nvSpPr>
            <p:cNvPr id="24" name="Rechteckige Legende 23"/>
            <p:cNvSpPr/>
            <p:nvPr/>
          </p:nvSpPr>
          <p:spPr>
            <a:xfrm>
              <a:off x="7356148" y="4072061"/>
              <a:ext cx="3600400" cy="509068"/>
            </a:xfrm>
            <a:prstGeom prst="wedgeRectCallout">
              <a:avLst>
                <a:gd name="adj1" fmla="val 46857"/>
                <a:gd name="adj2" fmla="val -128778"/>
              </a:avLst>
            </a:prstGeom>
            <a:solidFill>
              <a:schemeClr val="bg1">
                <a:alpha val="88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Der Personalbestand ist leicht gesunken.</a:t>
              </a:r>
              <a:br>
                <a:rPr lang="de-CH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</a:br>
              <a:r>
                <a:rPr lang="de-CH" sz="1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Das durchschnittliche Pensum beträgt 65%.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093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 12"/>
          <p:cNvGraphicFramePr/>
          <p:nvPr>
            <p:extLst>
              <p:ext uri="{D42A27DB-BD31-4B8C-83A1-F6EECF244321}">
                <p14:modId xmlns:p14="http://schemas.microsoft.com/office/powerpoint/2010/main" val="3388943324"/>
              </p:ext>
            </p:extLst>
          </p:nvPr>
        </p:nvGraphicFramePr>
        <p:xfrm>
          <a:off x="407363" y="1700808"/>
          <a:ext cx="8136909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feld 20"/>
          <p:cNvSpPr txBox="1"/>
          <p:nvPr/>
        </p:nvSpPr>
        <p:spPr>
          <a:xfrm>
            <a:off x="407368" y="980728"/>
            <a:ext cx="74168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2019: Zweithöchste Steuererträge im langfristigen Vergleich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Gianni Dalla Vecchia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8328248" y="495860"/>
            <a:ext cx="346024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3.2</a:t>
            </a:r>
            <a:endParaRPr lang="de-CH" sz="1000" dirty="0"/>
          </a:p>
        </p:txBody>
      </p:sp>
      <p:sp>
        <p:nvSpPr>
          <p:cNvPr id="6" name="Abgerundetes Rechteck 5"/>
          <p:cNvSpPr/>
          <p:nvPr/>
        </p:nvSpPr>
        <p:spPr>
          <a:xfrm>
            <a:off x="7718400" y="5697264"/>
            <a:ext cx="108000" cy="108000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ctr">
            <a:noAutofit/>
          </a:bodyPr>
          <a:lstStyle/>
          <a:p>
            <a:pPr algn="ctr">
              <a:spcAft>
                <a:spcPts val="0"/>
              </a:spcAft>
            </a:pPr>
            <a:endParaRPr lang="de-CH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hteckige Legende 11"/>
          <p:cNvSpPr/>
          <p:nvPr/>
        </p:nvSpPr>
        <p:spPr>
          <a:xfrm>
            <a:off x="8832304" y="1628800"/>
            <a:ext cx="2956186" cy="2160240"/>
          </a:xfrm>
          <a:prstGeom prst="wedgeRectCallout">
            <a:avLst>
              <a:gd name="adj1" fmla="val -73126"/>
              <a:gd name="adj2" fmla="val 1326"/>
            </a:avLst>
          </a:prstGeom>
          <a:solidFill>
            <a:schemeClr val="bg1">
              <a:alpha val="89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2019 ist das drittbeste Jahr der Unter-</a:t>
            </a:r>
            <a:r>
              <a:rPr lang="de-CH" sz="1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nehmenssteuern</a:t>
            </a:r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(+9.8 Mio. Fr. gegen-über Budget). Gründe dafür sind:</a:t>
            </a:r>
          </a:p>
          <a:p>
            <a:pPr marL="198438" indent="-198438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Gute Geschäftsgänge</a:t>
            </a:r>
          </a:p>
          <a:p>
            <a:pPr marL="198438" indent="-198438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Positive Stimmung nach erfolgreicher Unternehmens-steuerreform (bedeutende Vermögenswerte wurden nach Schaffhausen gebracht)</a:t>
            </a:r>
            <a:endParaRPr lang="de-CH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Rechteckige Legende 13"/>
          <p:cNvSpPr/>
          <p:nvPr/>
        </p:nvSpPr>
        <p:spPr>
          <a:xfrm>
            <a:off x="8832304" y="3933056"/>
            <a:ext cx="2956186" cy="1427187"/>
          </a:xfrm>
          <a:prstGeom prst="wedgeRectCallout">
            <a:avLst>
              <a:gd name="adj1" fmla="val -72192"/>
              <a:gd name="adj2" fmla="val -24569"/>
            </a:avLst>
          </a:prstGeom>
          <a:solidFill>
            <a:schemeClr val="bg1">
              <a:alpha val="89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Obwohl das Bevölkerungswachstum 2019 mit nur 24 Personen unter den Erwartungen blieb, schlossen die Natürlichen Steuern 1.6 Mio. Franken über Budget ab. Grund dafür ist eine Korrektur aus dem Vorjahr.</a:t>
            </a:r>
            <a:endParaRPr lang="de-CH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1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Diagramm 48"/>
          <p:cNvGraphicFramePr/>
          <p:nvPr>
            <p:extLst>
              <p:ext uri="{D42A27DB-BD31-4B8C-83A1-F6EECF244321}">
                <p14:modId xmlns:p14="http://schemas.microsoft.com/office/powerpoint/2010/main" val="2854462553"/>
              </p:ext>
            </p:extLst>
          </p:nvPr>
        </p:nvGraphicFramePr>
        <p:xfrm>
          <a:off x="407368" y="1999068"/>
          <a:ext cx="7811538" cy="3898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07368" y="980728"/>
            <a:ext cx="107291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Erneute Einlage in Schwankungsreserve für Unternehmenssteuern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121050" y="697459"/>
            <a:ext cx="167748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Gianni Dalla Vecchia</a:t>
            </a:r>
            <a:endParaRPr lang="de-CH" sz="1000" dirty="0"/>
          </a:p>
        </p:txBody>
      </p:sp>
      <p:sp>
        <p:nvSpPr>
          <p:cNvPr id="13" name="Textfeld 12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3.3</a:t>
            </a:r>
            <a:endParaRPr lang="de-CH" sz="10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2423592" y="5725593"/>
            <a:ext cx="1201419" cy="187369"/>
            <a:chOff x="0" y="1265"/>
            <a:chExt cx="1201853" cy="188093"/>
          </a:xfrm>
        </p:grpSpPr>
        <p:sp>
          <p:nvSpPr>
            <p:cNvPr id="33" name="Rechteck 32"/>
            <p:cNvSpPr/>
            <p:nvPr/>
          </p:nvSpPr>
          <p:spPr>
            <a:xfrm>
              <a:off x="0" y="1265"/>
              <a:ext cx="144038" cy="144442"/>
            </a:xfrm>
            <a:prstGeom prst="rect">
              <a:avLst/>
            </a:prstGeom>
            <a:pattFill prst="ltUpDiag">
              <a:fgClr>
                <a:srgbClr val="006600"/>
              </a:fgClr>
              <a:bgClr>
                <a:srgbClr val="339933"/>
              </a:bgClr>
            </a:patt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CH"/>
            </a:p>
          </p:txBody>
        </p:sp>
        <p:sp>
          <p:nvSpPr>
            <p:cNvPr id="34" name="Textfeld 1164"/>
            <p:cNvSpPr txBox="1"/>
            <p:nvPr/>
          </p:nvSpPr>
          <p:spPr>
            <a:xfrm>
              <a:off x="193741" y="8958"/>
              <a:ext cx="1008112" cy="1804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eaLnBrk="0" fontAlgn="base" hangingPunct="0">
                <a:spcBef>
                  <a:spcPts val="300"/>
                </a:spcBef>
                <a:spcAft>
                  <a:spcPts val="600"/>
                </a:spcAft>
              </a:pPr>
              <a:r>
                <a:rPr lang="de-CH" sz="900" kern="1200" dirty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</a:rPr>
                <a:t>Rechnung Vorjahre</a:t>
              </a:r>
              <a:endParaRPr lang="de-C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788842" y="5718671"/>
            <a:ext cx="1201420" cy="194290"/>
            <a:chOff x="1152128" y="0"/>
            <a:chExt cx="1201854" cy="195041"/>
          </a:xfrm>
        </p:grpSpPr>
        <p:sp>
          <p:nvSpPr>
            <p:cNvPr id="31" name="Rechteck 30"/>
            <p:cNvSpPr/>
            <p:nvPr/>
          </p:nvSpPr>
          <p:spPr>
            <a:xfrm>
              <a:off x="1152128" y="0"/>
              <a:ext cx="144038" cy="144442"/>
            </a:xfrm>
            <a:prstGeom prst="rect">
              <a:avLst/>
            </a:prstGeom>
            <a:pattFill prst="diagBrick">
              <a:fgClr>
                <a:srgbClr val="339933"/>
              </a:fgClr>
              <a:bgClr>
                <a:srgbClr val="DDF0C8"/>
              </a:bgClr>
            </a:patt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CH"/>
            </a:p>
          </p:txBody>
        </p:sp>
        <p:sp>
          <p:nvSpPr>
            <p:cNvPr id="32" name="Textfeld 1164"/>
            <p:cNvSpPr txBox="1"/>
            <p:nvPr/>
          </p:nvSpPr>
          <p:spPr>
            <a:xfrm>
              <a:off x="1345870" y="14641"/>
              <a:ext cx="1008112" cy="1804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eaLnBrk="0" fontAlgn="base" hangingPunct="0">
                <a:spcBef>
                  <a:spcPts val="300"/>
                </a:spcBef>
                <a:spcAft>
                  <a:spcPts val="600"/>
                </a:spcAft>
              </a:pPr>
              <a:r>
                <a:rPr lang="de-CH" sz="900" kern="1200" dirty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</a:rPr>
                <a:t>Rechnung </a:t>
              </a:r>
              <a:r>
                <a:rPr lang="de-CH" sz="900" kern="1200" dirty="0" smtClean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</a:rPr>
                <a:t>2019</a:t>
              </a:r>
              <a:endParaRPr lang="de-C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4938185" y="5711052"/>
            <a:ext cx="1928489" cy="201909"/>
            <a:chOff x="2232248" y="1265"/>
            <a:chExt cx="1928877" cy="202690"/>
          </a:xfrm>
        </p:grpSpPr>
        <p:sp>
          <p:nvSpPr>
            <p:cNvPr id="29" name="Rechteck 28"/>
            <p:cNvSpPr/>
            <p:nvPr/>
          </p:nvSpPr>
          <p:spPr>
            <a:xfrm>
              <a:off x="2232248" y="1265"/>
              <a:ext cx="144024" cy="144000"/>
            </a:xfrm>
            <a:prstGeom prst="rect">
              <a:avLst/>
            </a:prstGeom>
            <a:pattFill prst="zigZag">
              <a:fgClr>
                <a:schemeClr val="bg1">
                  <a:lumMod val="50000"/>
                </a:schemeClr>
              </a:fgClr>
              <a:bgClr>
                <a:schemeClr val="bg1">
                  <a:lumMod val="85000"/>
                </a:schemeClr>
              </a:bgClr>
            </a:patt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CH"/>
            </a:p>
          </p:txBody>
        </p:sp>
        <p:sp>
          <p:nvSpPr>
            <p:cNvPr id="30" name="Textfeld 1164"/>
            <p:cNvSpPr txBox="1"/>
            <p:nvPr/>
          </p:nvSpPr>
          <p:spPr>
            <a:xfrm>
              <a:off x="2432933" y="23555"/>
              <a:ext cx="1728192" cy="1804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eaLnBrk="0" fontAlgn="base" hangingPunct="0">
                <a:spcBef>
                  <a:spcPts val="300"/>
                </a:spcBef>
                <a:spcAft>
                  <a:spcPts val="600"/>
                </a:spcAft>
              </a:pPr>
              <a:r>
                <a:rPr lang="de-CH" sz="900" kern="1200" dirty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</a:rPr>
                <a:t>Budget / Finanzplan</a:t>
              </a:r>
              <a:endParaRPr lang="de-CH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38" name="Gerader Verbinder 37"/>
          <p:cNvCxnSpPr/>
          <p:nvPr/>
        </p:nvCxnSpPr>
        <p:spPr>
          <a:xfrm>
            <a:off x="2640224" y="3553200"/>
            <a:ext cx="3132000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42"/>
          <p:cNvSpPr txBox="1"/>
          <p:nvPr/>
        </p:nvSpPr>
        <p:spPr>
          <a:xfrm>
            <a:off x="2660805" y="3398055"/>
            <a:ext cx="1350645" cy="2349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eaLnBrk="0" fontAlgn="base" hangingPunct="0">
              <a:spcBef>
                <a:spcPts val="300"/>
              </a:spcBef>
              <a:spcAft>
                <a:spcPts val="600"/>
              </a:spcAft>
            </a:pPr>
            <a:r>
              <a:rPr lang="de-CH" sz="900" b="1" kern="1200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Referenzniveau 28.5 Mio. Fr.</a:t>
            </a:r>
            <a:endParaRPr lang="de-CH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" name="Grafik 39" descr="Bildergebnis für geldtopf ic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865" y="1669775"/>
            <a:ext cx="845820" cy="90614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feld 2772"/>
          <p:cNvSpPr txBox="1">
            <a:spLocks/>
          </p:cNvSpPr>
          <p:nvPr/>
        </p:nvSpPr>
        <p:spPr>
          <a:xfrm>
            <a:off x="6670475" y="1970691"/>
            <a:ext cx="1375512" cy="320040"/>
          </a:xfrm>
          <a:custGeom>
            <a:avLst/>
            <a:gdLst>
              <a:gd name="connsiteX0" fmla="*/ 0 w 1000125"/>
              <a:gd name="connsiteY0" fmla="*/ 0 h 261620"/>
              <a:gd name="connsiteX1" fmla="*/ 1000125 w 1000125"/>
              <a:gd name="connsiteY1" fmla="*/ 0 h 261620"/>
              <a:gd name="connsiteX2" fmla="*/ 1000125 w 1000125"/>
              <a:gd name="connsiteY2" fmla="*/ 261620 h 261620"/>
              <a:gd name="connsiteX3" fmla="*/ 0 w 1000125"/>
              <a:gd name="connsiteY3" fmla="*/ 261620 h 261620"/>
              <a:gd name="connsiteX4" fmla="*/ 0 w 1000125"/>
              <a:gd name="connsiteY4" fmla="*/ 0 h 261620"/>
              <a:gd name="connsiteX0" fmla="*/ 0 w 1000125"/>
              <a:gd name="connsiteY0" fmla="*/ 0 h 319777"/>
              <a:gd name="connsiteX1" fmla="*/ 1000125 w 1000125"/>
              <a:gd name="connsiteY1" fmla="*/ 0 h 319777"/>
              <a:gd name="connsiteX2" fmla="*/ 1000125 w 1000125"/>
              <a:gd name="connsiteY2" fmla="*/ 261620 h 319777"/>
              <a:gd name="connsiteX3" fmla="*/ 516103 w 1000125"/>
              <a:gd name="connsiteY3" fmla="*/ 319760 h 319777"/>
              <a:gd name="connsiteX4" fmla="*/ 0 w 1000125"/>
              <a:gd name="connsiteY4" fmla="*/ 261620 h 319777"/>
              <a:gd name="connsiteX5" fmla="*/ 0 w 1000125"/>
              <a:gd name="connsiteY5" fmla="*/ 0 h 31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25" h="319777">
                <a:moveTo>
                  <a:pt x="0" y="0"/>
                </a:moveTo>
                <a:lnTo>
                  <a:pt x="1000125" y="0"/>
                </a:lnTo>
                <a:lnTo>
                  <a:pt x="1000125" y="261620"/>
                </a:lnTo>
                <a:cubicBezTo>
                  <a:pt x="840654" y="260431"/>
                  <a:pt x="675574" y="320949"/>
                  <a:pt x="516103" y="319760"/>
                </a:cubicBezTo>
                <a:lnTo>
                  <a:pt x="0" y="26162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0215" algn="ctr">
              <a:spcBef>
                <a:spcPts val="300"/>
              </a:spcBef>
              <a:spcAft>
                <a:spcPts val="0"/>
              </a:spcAft>
            </a:pPr>
            <a:r>
              <a:rPr lang="de-CH" sz="800" b="1" dirty="0" err="1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de-CH" sz="800" b="1" dirty="0" err="1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oronareserve</a:t>
            </a:r>
            <a:r>
              <a:rPr lang="de-CH" sz="800" b="1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CH" sz="800" b="1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CH" sz="800" b="1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12.9 </a:t>
            </a:r>
            <a:r>
              <a:rPr lang="de-CH" sz="800" b="1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Fr.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hteck 41"/>
          <p:cNvSpPr>
            <a:spLocks/>
          </p:cNvSpPr>
          <p:nvPr/>
        </p:nvSpPr>
        <p:spPr>
          <a:xfrm>
            <a:off x="5827513" y="2780465"/>
            <a:ext cx="349200" cy="770935"/>
          </a:xfrm>
          <a:prstGeom prst="rect">
            <a:avLst/>
          </a:prstGeom>
          <a:noFill/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/>
          </a:p>
        </p:txBody>
      </p:sp>
      <p:sp>
        <p:nvSpPr>
          <p:cNvPr id="43" name="Rechteck 42"/>
          <p:cNvSpPr>
            <a:spLocks/>
          </p:cNvSpPr>
          <p:nvPr/>
        </p:nvSpPr>
        <p:spPr>
          <a:xfrm>
            <a:off x="5374800" y="3553200"/>
            <a:ext cx="342000" cy="223200"/>
          </a:xfrm>
          <a:prstGeom prst="rect">
            <a:avLst/>
          </a:prstGeom>
          <a:solidFill>
            <a:srgbClr val="FF0000">
              <a:alpha val="50000"/>
            </a:srgbClr>
          </a:solidFill>
          <a:ln w="127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/>
          </a:p>
        </p:txBody>
      </p:sp>
      <p:sp>
        <p:nvSpPr>
          <p:cNvPr id="44" name="Freihandform 43"/>
          <p:cNvSpPr/>
          <p:nvPr/>
        </p:nvSpPr>
        <p:spPr>
          <a:xfrm flipV="1">
            <a:off x="6175204" y="2295055"/>
            <a:ext cx="1373117" cy="951588"/>
          </a:xfrm>
          <a:custGeom>
            <a:avLst/>
            <a:gdLst>
              <a:gd name="connsiteX0" fmla="*/ 0 w 1149927"/>
              <a:gd name="connsiteY0" fmla="*/ 278840 h 278840"/>
              <a:gd name="connsiteX1" fmla="*/ 124691 w 1149927"/>
              <a:gd name="connsiteY1" fmla="*/ 84876 h 278840"/>
              <a:gd name="connsiteX2" fmla="*/ 547254 w 1149927"/>
              <a:gd name="connsiteY2" fmla="*/ 1749 h 278840"/>
              <a:gd name="connsiteX3" fmla="*/ 1149927 w 1149927"/>
              <a:gd name="connsiteY3" fmla="*/ 36386 h 278840"/>
              <a:gd name="connsiteX0" fmla="*/ 0 w 1178679"/>
              <a:gd name="connsiteY0" fmla="*/ 277616 h 277616"/>
              <a:gd name="connsiteX1" fmla="*/ 124691 w 1178679"/>
              <a:gd name="connsiteY1" fmla="*/ 83652 h 277616"/>
              <a:gd name="connsiteX2" fmla="*/ 547254 w 1178679"/>
              <a:gd name="connsiteY2" fmla="*/ 525 h 277616"/>
              <a:gd name="connsiteX3" fmla="*/ 1178679 w 1178679"/>
              <a:gd name="connsiteY3" fmla="*/ 101441 h 277616"/>
              <a:gd name="connsiteX0" fmla="*/ 0 w 2007317"/>
              <a:gd name="connsiteY0" fmla="*/ 277459 h 277459"/>
              <a:gd name="connsiteX1" fmla="*/ 124691 w 2007317"/>
              <a:gd name="connsiteY1" fmla="*/ 83495 h 277459"/>
              <a:gd name="connsiteX2" fmla="*/ 547254 w 2007317"/>
              <a:gd name="connsiteY2" fmla="*/ 368 h 277459"/>
              <a:gd name="connsiteX3" fmla="*/ 2007317 w 2007317"/>
              <a:gd name="connsiteY3" fmla="*/ 141495 h 277459"/>
              <a:gd name="connsiteX0" fmla="*/ 0 w 2211767"/>
              <a:gd name="connsiteY0" fmla="*/ 19986 h 158462"/>
              <a:gd name="connsiteX1" fmla="*/ 329141 w 2211767"/>
              <a:gd name="connsiteY1" fmla="*/ 100462 h 158462"/>
              <a:gd name="connsiteX2" fmla="*/ 751704 w 2211767"/>
              <a:gd name="connsiteY2" fmla="*/ 17335 h 158462"/>
              <a:gd name="connsiteX3" fmla="*/ 2211767 w 2211767"/>
              <a:gd name="connsiteY3" fmla="*/ 158462 h 158462"/>
              <a:gd name="connsiteX0" fmla="*/ 0 w 2211767"/>
              <a:gd name="connsiteY0" fmla="*/ 41787 h 180263"/>
              <a:gd name="connsiteX1" fmla="*/ 359208 w 2211767"/>
              <a:gd name="connsiteY1" fmla="*/ 14151 h 180263"/>
              <a:gd name="connsiteX2" fmla="*/ 751704 w 2211767"/>
              <a:gd name="connsiteY2" fmla="*/ 39136 h 180263"/>
              <a:gd name="connsiteX3" fmla="*/ 2211767 w 2211767"/>
              <a:gd name="connsiteY3" fmla="*/ 180263 h 180263"/>
              <a:gd name="connsiteX0" fmla="*/ 0 w 1604430"/>
              <a:gd name="connsiteY0" fmla="*/ 41787 h 504599"/>
              <a:gd name="connsiteX1" fmla="*/ 359208 w 1604430"/>
              <a:gd name="connsiteY1" fmla="*/ 14151 h 504599"/>
              <a:gd name="connsiteX2" fmla="*/ 751704 w 1604430"/>
              <a:gd name="connsiteY2" fmla="*/ 39136 h 504599"/>
              <a:gd name="connsiteX3" fmla="*/ 1604430 w 1604430"/>
              <a:gd name="connsiteY3" fmla="*/ 504599 h 504599"/>
              <a:gd name="connsiteX0" fmla="*/ 0 w 1604430"/>
              <a:gd name="connsiteY0" fmla="*/ 41787 h 504599"/>
              <a:gd name="connsiteX1" fmla="*/ 359208 w 1604430"/>
              <a:gd name="connsiteY1" fmla="*/ 14151 h 504599"/>
              <a:gd name="connsiteX2" fmla="*/ 751704 w 1604430"/>
              <a:gd name="connsiteY2" fmla="*/ 39136 h 504599"/>
              <a:gd name="connsiteX3" fmla="*/ 1604430 w 1604430"/>
              <a:gd name="connsiteY3" fmla="*/ 504599 h 504599"/>
              <a:gd name="connsiteX0" fmla="*/ 0 w 1694629"/>
              <a:gd name="connsiteY0" fmla="*/ 41787 h 629344"/>
              <a:gd name="connsiteX1" fmla="*/ 359208 w 1694629"/>
              <a:gd name="connsiteY1" fmla="*/ 14151 h 629344"/>
              <a:gd name="connsiteX2" fmla="*/ 751704 w 1694629"/>
              <a:gd name="connsiteY2" fmla="*/ 39136 h 629344"/>
              <a:gd name="connsiteX3" fmla="*/ 1694629 w 1694629"/>
              <a:gd name="connsiteY3" fmla="*/ 629344 h 629344"/>
              <a:gd name="connsiteX0" fmla="*/ 0 w 1676589"/>
              <a:gd name="connsiteY0" fmla="*/ 41787 h 604395"/>
              <a:gd name="connsiteX1" fmla="*/ 359208 w 1676589"/>
              <a:gd name="connsiteY1" fmla="*/ 14151 h 604395"/>
              <a:gd name="connsiteX2" fmla="*/ 751704 w 1676589"/>
              <a:gd name="connsiteY2" fmla="*/ 39136 h 604395"/>
              <a:gd name="connsiteX3" fmla="*/ 1676589 w 1676589"/>
              <a:gd name="connsiteY3" fmla="*/ 604395 h 604395"/>
              <a:gd name="connsiteX0" fmla="*/ 0 w 1616458"/>
              <a:gd name="connsiteY0" fmla="*/ 31646 h 631677"/>
              <a:gd name="connsiteX1" fmla="*/ 299077 w 1616458"/>
              <a:gd name="connsiteY1" fmla="*/ 41433 h 631677"/>
              <a:gd name="connsiteX2" fmla="*/ 691573 w 1616458"/>
              <a:gd name="connsiteY2" fmla="*/ 66418 h 631677"/>
              <a:gd name="connsiteX3" fmla="*/ 1616458 w 1616458"/>
              <a:gd name="connsiteY3" fmla="*/ 631677 h 631677"/>
              <a:gd name="connsiteX0" fmla="*/ 0 w 1616458"/>
              <a:gd name="connsiteY0" fmla="*/ 0 h 600031"/>
              <a:gd name="connsiteX1" fmla="*/ 299077 w 1616458"/>
              <a:gd name="connsiteY1" fmla="*/ 9787 h 600031"/>
              <a:gd name="connsiteX2" fmla="*/ 691573 w 1616458"/>
              <a:gd name="connsiteY2" fmla="*/ 34772 h 600031"/>
              <a:gd name="connsiteX3" fmla="*/ 1616458 w 1616458"/>
              <a:gd name="connsiteY3" fmla="*/ 600031 h 600031"/>
              <a:gd name="connsiteX0" fmla="*/ 0 w 1616458"/>
              <a:gd name="connsiteY0" fmla="*/ 0 h 600031"/>
              <a:gd name="connsiteX1" fmla="*/ 365223 w 1616458"/>
              <a:gd name="connsiteY1" fmla="*/ 9787 h 600031"/>
              <a:gd name="connsiteX2" fmla="*/ 691573 w 1616458"/>
              <a:gd name="connsiteY2" fmla="*/ 34772 h 600031"/>
              <a:gd name="connsiteX3" fmla="*/ 1616458 w 1616458"/>
              <a:gd name="connsiteY3" fmla="*/ 600031 h 600031"/>
              <a:gd name="connsiteX0" fmla="*/ 0 w 1616458"/>
              <a:gd name="connsiteY0" fmla="*/ 0 h 600031"/>
              <a:gd name="connsiteX1" fmla="*/ 365223 w 1616458"/>
              <a:gd name="connsiteY1" fmla="*/ 9787 h 600031"/>
              <a:gd name="connsiteX2" fmla="*/ 727653 w 1616458"/>
              <a:gd name="connsiteY2" fmla="*/ 18139 h 600031"/>
              <a:gd name="connsiteX3" fmla="*/ 1616458 w 1616458"/>
              <a:gd name="connsiteY3" fmla="*/ 600031 h 600031"/>
              <a:gd name="connsiteX0" fmla="*/ 0 w 1616458"/>
              <a:gd name="connsiteY0" fmla="*/ 0 h 600031"/>
              <a:gd name="connsiteX1" fmla="*/ 365223 w 1616458"/>
              <a:gd name="connsiteY1" fmla="*/ 9787 h 600031"/>
              <a:gd name="connsiteX2" fmla="*/ 727653 w 1616458"/>
              <a:gd name="connsiteY2" fmla="*/ 18139 h 600031"/>
              <a:gd name="connsiteX3" fmla="*/ 1616458 w 1616458"/>
              <a:gd name="connsiteY3" fmla="*/ 600031 h 600031"/>
              <a:gd name="connsiteX0" fmla="*/ 0 w 1616458"/>
              <a:gd name="connsiteY0" fmla="*/ 0 h 600031"/>
              <a:gd name="connsiteX1" fmla="*/ 365223 w 1616458"/>
              <a:gd name="connsiteY1" fmla="*/ 9787 h 600031"/>
              <a:gd name="connsiteX2" fmla="*/ 727653 w 1616458"/>
              <a:gd name="connsiteY2" fmla="*/ 18139 h 600031"/>
              <a:gd name="connsiteX3" fmla="*/ 1616458 w 1616458"/>
              <a:gd name="connsiteY3" fmla="*/ 600031 h 600031"/>
              <a:gd name="connsiteX0" fmla="*/ 0 w 1616458"/>
              <a:gd name="connsiteY0" fmla="*/ 9432 h 609463"/>
              <a:gd name="connsiteX1" fmla="*/ 365223 w 1616458"/>
              <a:gd name="connsiteY1" fmla="*/ 19219 h 609463"/>
              <a:gd name="connsiteX2" fmla="*/ 727653 w 1616458"/>
              <a:gd name="connsiteY2" fmla="*/ 27571 h 609463"/>
              <a:gd name="connsiteX3" fmla="*/ 1616458 w 1616458"/>
              <a:gd name="connsiteY3" fmla="*/ 609463 h 609463"/>
              <a:gd name="connsiteX0" fmla="*/ 0 w 1616458"/>
              <a:gd name="connsiteY0" fmla="*/ 48427 h 648458"/>
              <a:gd name="connsiteX1" fmla="*/ 353196 w 1616458"/>
              <a:gd name="connsiteY1" fmla="*/ 0 h 648458"/>
              <a:gd name="connsiteX2" fmla="*/ 727653 w 1616458"/>
              <a:gd name="connsiteY2" fmla="*/ 66566 h 648458"/>
              <a:gd name="connsiteX3" fmla="*/ 1616458 w 1616458"/>
              <a:gd name="connsiteY3" fmla="*/ 648458 h 648458"/>
              <a:gd name="connsiteX0" fmla="*/ 0 w 1592404"/>
              <a:gd name="connsiteY0" fmla="*/ 0 h 679036"/>
              <a:gd name="connsiteX1" fmla="*/ 329142 w 1592404"/>
              <a:gd name="connsiteY1" fmla="*/ 30578 h 679036"/>
              <a:gd name="connsiteX2" fmla="*/ 703599 w 1592404"/>
              <a:gd name="connsiteY2" fmla="*/ 97144 h 679036"/>
              <a:gd name="connsiteX3" fmla="*/ 1592404 w 1592404"/>
              <a:gd name="connsiteY3" fmla="*/ 679036 h 679036"/>
              <a:gd name="connsiteX0" fmla="*/ 0 w 1634497"/>
              <a:gd name="connsiteY0" fmla="*/ 0 h 679036"/>
              <a:gd name="connsiteX1" fmla="*/ 371235 w 1634497"/>
              <a:gd name="connsiteY1" fmla="*/ 30578 h 679036"/>
              <a:gd name="connsiteX2" fmla="*/ 745692 w 1634497"/>
              <a:gd name="connsiteY2" fmla="*/ 97144 h 679036"/>
              <a:gd name="connsiteX3" fmla="*/ 1634497 w 1634497"/>
              <a:gd name="connsiteY3" fmla="*/ 679036 h 679036"/>
              <a:gd name="connsiteX0" fmla="*/ 0 w 1986563"/>
              <a:gd name="connsiteY0" fmla="*/ 0 h 951999"/>
              <a:gd name="connsiteX1" fmla="*/ 371235 w 1986563"/>
              <a:gd name="connsiteY1" fmla="*/ 30578 h 951999"/>
              <a:gd name="connsiteX2" fmla="*/ 745692 w 1986563"/>
              <a:gd name="connsiteY2" fmla="*/ 97144 h 951999"/>
              <a:gd name="connsiteX3" fmla="*/ 1986563 w 1986563"/>
              <a:gd name="connsiteY3" fmla="*/ 951999 h 95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6563" h="951999">
                <a:moveTo>
                  <a:pt x="0" y="0"/>
                </a:moveTo>
                <a:cubicBezTo>
                  <a:pt x="109714" y="10193"/>
                  <a:pt x="246953" y="14387"/>
                  <a:pt x="371235" y="30578"/>
                </a:cubicBezTo>
                <a:cubicBezTo>
                  <a:pt x="495517" y="46769"/>
                  <a:pt x="574818" y="38696"/>
                  <a:pt x="745692" y="97144"/>
                </a:cubicBezTo>
                <a:cubicBezTo>
                  <a:pt x="898525" y="126485"/>
                  <a:pt x="1914982" y="776786"/>
                  <a:pt x="1986563" y="951999"/>
                </a:cubicBezTo>
              </a:path>
            </a:pathLst>
          </a:custGeom>
          <a:noFill/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/>
          </a:p>
        </p:txBody>
      </p:sp>
      <p:sp>
        <p:nvSpPr>
          <p:cNvPr id="47" name="Textfeld 42"/>
          <p:cNvSpPr txBox="1"/>
          <p:nvPr/>
        </p:nvSpPr>
        <p:spPr>
          <a:xfrm>
            <a:off x="6163036" y="2824730"/>
            <a:ext cx="1318260" cy="353060"/>
          </a:xfrm>
          <a:prstGeom prst="rect">
            <a:avLst/>
          </a:prstGeom>
          <a:noFill/>
          <a:ln w="6350">
            <a:noFill/>
          </a:ln>
          <a:effectLst>
            <a:glow rad="139700">
              <a:schemeClr val="bg1"/>
            </a:glow>
          </a:effec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0215" algn="ctr" eaLnBrk="0" fontAlgn="base" hangingPunct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</a:pPr>
            <a:r>
              <a:rPr lang="de-DE" sz="900" b="1" kern="1200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Einlage </a:t>
            </a:r>
            <a:r>
              <a:rPr lang="de-DE" sz="900" b="1" kern="1200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2019:</a:t>
            </a:r>
            <a:r>
              <a:rPr lang="de-DE" sz="900" b="1" kern="1200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900" b="1" kern="1200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900" b="1" kern="1200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12.9 </a:t>
            </a:r>
            <a:r>
              <a:rPr lang="de-DE" sz="900" b="1" kern="1200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Fr.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reihandform 36"/>
          <p:cNvSpPr/>
          <p:nvPr/>
        </p:nvSpPr>
        <p:spPr>
          <a:xfrm rot="5400000" flipV="1">
            <a:off x="5042726" y="2639577"/>
            <a:ext cx="1352850" cy="451077"/>
          </a:xfrm>
          <a:custGeom>
            <a:avLst/>
            <a:gdLst>
              <a:gd name="connsiteX0" fmla="*/ 0 w 1149927"/>
              <a:gd name="connsiteY0" fmla="*/ 278840 h 278840"/>
              <a:gd name="connsiteX1" fmla="*/ 124691 w 1149927"/>
              <a:gd name="connsiteY1" fmla="*/ 84876 h 278840"/>
              <a:gd name="connsiteX2" fmla="*/ 547254 w 1149927"/>
              <a:gd name="connsiteY2" fmla="*/ 1749 h 278840"/>
              <a:gd name="connsiteX3" fmla="*/ 1149927 w 1149927"/>
              <a:gd name="connsiteY3" fmla="*/ 36386 h 278840"/>
              <a:gd name="connsiteX0" fmla="*/ 0 w 1178679"/>
              <a:gd name="connsiteY0" fmla="*/ 277616 h 277616"/>
              <a:gd name="connsiteX1" fmla="*/ 124691 w 1178679"/>
              <a:gd name="connsiteY1" fmla="*/ 83652 h 277616"/>
              <a:gd name="connsiteX2" fmla="*/ 547254 w 1178679"/>
              <a:gd name="connsiteY2" fmla="*/ 525 h 277616"/>
              <a:gd name="connsiteX3" fmla="*/ 1178679 w 1178679"/>
              <a:gd name="connsiteY3" fmla="*/ 101441 h 277616"/>
              <a:gd name="connsiteX0" fmla="*/ 0 w 2007317"/>
              <a:gd name="connsiteY0" fmla="*/ 277459 h 277459"/>
              <a:gd name="connsiteX1" fmla="*/ 124691 w 2007317"/>
              <a:gd name="connsiteY1" fmla="*/ 83495 h 277459"/>
              <a:gd name="connsiteX2" fmla="*/ 547254 w 2007317"/>
              <a:gd name="connsiteY2" fmla="*/ 368 h 277459"/>
              <a:gd name="connsiteX3" fmla="*/ 2007317 w 2007317"/>
              <a:gd name="connsiteY3" fmla="*/ 141495 h 277459"/>
              <a:gd name="connsiteX0" fmla="*/ 338654 w 1883018"/>
              <a:gd name="connsiteY0" fmla="*/ 1055788 h 1055788"/>
              <a:gd name="connsiteX1" fmla="*/ 392 w 1883018"/>
              <a:gd name="connsiteY1" fmla="*/ 103369 h 1055788"/>
              <a:gd name="connsiteX2" fmla="*/ 422955 w 1883018"/>
              <a:gd name="connsiteY2" fmla="*/ 20242 h 1055788"/>
              <a:gd name="connsiteX3" fmla="*/ 1883018 w 1883018"/>
              <a:gd name="connsiteY3" fmla="*/ 161369 h 1055788"/>
              <a:gd name="connsiteX0" fmla="*/ 40343 w 1584707"/>
              <a:gd name="connsiteY0" fmla="*/ 1035914 h 1035914"/>
              <a:gd name="connsiteX1" fmla="*/ 1896 w 1584707"/>
              <a:gd name="connsiteY1" fmla="*/ 438020 h 1035914"/>
              <a:gd name="connsiteX2" fmla="*/ 124644 w 1584707"/>
              <a:gd name="connsiteY2" fmla="*/ 368 h 1035914"/>
              <a:gd name="connsiteX3" fmla="*/ 1584707 w 1584707"/>
              <a:gd name="connsiteY3" fmla="*/ 141495 h 1035914"/>
              <a:gd name="connsiteX0" fmla="*/ 45463 w 1589827"/>
              <a:gd name="connsiteY0" fmla="*/ 896774 h 896774"/>
              <a:gd name="connsiteX1" fmla="*/ 7016 w 1589827"/>
              <a:gd name="connsiteY1" fmla="*/ 298880 h 896774"/>
              <a:gd name="connsiteX2" fmla="*/ 235582 w 1589827"/>
              <a:gd name="connsiteY2" fmla="*/ 119857 h 896774"/>
              <a:gd name="connsiteX3" fmla="*/ 1589827 w 1589827"/>
              <a:gd name="connsiteY3" fmla="*/ 2355 h 896774"/>
              <a:gd name="connsiteX0" fmla="*/ 45463 w 1272376"/>
              <a:gd name="connsiteY0" fmla="*/ 928315 h 928315"/>
              <a:gd name="connsiteX1" fmla="*/ 7016 w 1272376"/>
              <a:gd name="connsiteY1" fmla="*/ 330421 h 928315"/>
              <a:gd name="connsiteX2" fmla="*/ 235582 w 1272376"/>
              <a:gd name="connsiteY2" fmla="*/ 151398 h 928315"/>
              <a:gd name="connsiteX3" fmla="*/ 1272376 w 1272376"/>
              <a:gd name="connsiteY3" fmla="*/ 1930 h 928315"/>
              <a:gd name="connsiteX0" fmla="*/ 45463 w 1338514"/>
              <a:gd name="connsiteY0" fmla="*/ 913957 h 913957"/>
              <a:gd name="connsiteX1" fmla="*/ 7016 w 1338514"/>
              <a:gd name="connsiteY1" fmla="*/ 316063 h 913957"/>
              <a:gd name="connsiteX2" fmla="*/ 235582 w 1338514"/>
              <a:gd name="connsiteY2" fmla="*/ 137040 h 913957"/>
              <a:gd name="connsiteX3" fmla="*/ 1338514 w 1338514"/>
              <a:gd name="connsiteY3" fmla="*/ 2103 h 913957"/>
              <a:gd name="connsiteX0" fmla="*/ 43118 w 1336169"/>
              <a:gd name="connsiteY0" fmla="*/ 925222 h 925222"/>
              <a:gd name="connsiteX1" fmla="*/ 4671 w 1336169"/>
              <a:gd name="connsiteY1" fmla="*/ 327328 h 925222"/>
              <a:gd name="connsiteX2" fmla="*/ 189150 w 1336169"/>
              <a:gd name="connsiteY2" fmla="*/ 8821 h 925222"/>
              <a:gd name="connsiteX3" fmla="*/ 1336169 w 1336169"/>
              <a:gd name="connsiteY3" fmla="*/ 13368 h 925222"/>
              <a:gd name="connsiteX0" fmla="*/ 43118 w 1336169"/>
              <a:gd name="connsiteY0" fmla="*/ 917414 h 917414"/>
              <a:gd name="connsiteX1" fmla="*/ 4671 w 1336169"/>
              <a:gd name="connsiteY1" fmla="*/ 319520 h 917414"/>
              <a:gd name="connsiteX2" fmla="*/ 189150 w 1336169"/>
              <a:gd name="connsiteY2" fmla="*/ 38791 h 917414"/>
              <a:gd name="connsiteX3" fmla="*/ 1336169 w 1336169"/>
              <a:gd name="connsiteY3" fmla="*/ 5560 h 917414"/>
              <a:gd name="connsiteX0" fmla="*/ 0 w 1293051"/>
              <a:gd name="connsiteY0" fmla="*/ 917414 h 917414"/>
              <a:gd name="connsiteX1" fmla="*/ 14462 w 1293051"/>
              <a:gd name="connsiteY1" fmla="*/ 342768 h 917414"/>
              <a:gd name="connsiteX2" fmla="*/ 146032 w 1293051"/>
              <a:gd name="connsiteY2" fmla="*/ 38791 h 917414"/>
              <a:gd name="connsiteX3" fmla="*/ 1293051 w 1293051"/>
              <a:gd name="connsiteY3" fmla="*/ 5560 h 917414"/>
              <a:gd name="connsiteX0" fmla="*/ 97026 w 1279847"/>
              <a:gd name="connsiteY0" fmla="*/ 955193 h 955193"/>
              <a:gd name="connsiteX1" fmla="*/ 1258 w 1279847"/>
              <a:gd name="connsiteY1" fmla="*/ 342768 h 955193"/>
              <a:gd name="connsiteX2" fmla="*/ 132828 w 1279847"/>
              <a:gd name="connsiteY2" fmla="*/ 38791 h 955193"/>
              <a:gd name="connsiteX3" fmla="*/ 1279847 w 1279847"/>
              <a:gd name="connsiteY3" fmla="*/ 5560 h 955193"/>
              <a:gd name="connsiteX0" fmla="*/ 97026 w 1279847"/>
              <a:gd name="connsiteY0" fmla="*/ 955193 h 955193"/>
              <a:gd name="connsiteX1" fmla="*/ 1258 w 1279847"/>
              <a:gd name="connsiteY1" fmla="*/ 342768 h 955193"/>
              <a:gd name="connsiteX2" fmla="*/ 132828 w 1279847"/>
              <a:gd name="connsiteY2" fmla="*/ 38791 h 955193"/>
              <a:gd name="connsiteX3" fmla="*/ 1279847 w 1279847"/>
              <a:gd name="connsiteY3" fmla="*/ 5560 h 955193"/>
              <a:gd name="connsiteX0" fmla="*/ 1088 w 1551564"/>
              <a:gd name="connsiteY0" fmla="*/ 264328 h 347682"/>
              <a:gd name="connsiteX1" fmla="*/ 272975 w 1551564"/>
              <a:gd name="connsiteY1" fmla="*/ 342768 h 347682"/>
              <a:gd name="connsiteX2" fmla="*/ 404545 w 1551564"/>
              <a:gd name="connsiteY2" fmla="*/ 38791 h 347682"/>
              <a:gd name="connsiteX3" fmla="*/ 1551564 w 1551564"/>
              <a:gd name="connsiteY3" fmla="*/ 5560 h 347682"/>
              <a:gd name="connsiteX0" fmla="*/ 3835 w 1554311"/>
              <a:gd name="connsiteY0" fmla="*/ 264328 h 264328"/>
              <a:gd name="connsiteX1" fmla="*/ 103629 w 1554311"/>
              <a:gd name="connsiteY1" fmla="*/ 38583 h 264328"/>
              <a:gd name="connsiteX2" fmla="*/ 407292 w 1554311"/>
              <a:gd name="connsiteY2" fmla="*/ 38791 h 264328"/>
              <a:gd name="connsiteX3" fmla="*/ 1554311 w 1554311"/>
              <a:gd name="connsiteY3" fmla="*/ 5560 h 264328"/>
              <a:gd name="connsiteX0" fmla="*/ 13294 w 1563770"/>
              <a:gd name="connsiteY0" fmla="*/ 289594 h 289594"/>
              <a:gd name="connsiteX1" fmla="*/ 113088 w 1563770"/>
              <a:gd name="connsiteY1" fmla="*/ 63849 h 289594"/>
              <a:gd name="connsiteX2" fmla="*/ 846988 w 1563770"/>
              <a:gd name="connsiteY2" fmla="*/ 2189 h 289594"/>
              <a:gd name="connsiteX3" fmla="*/ 1563770 w 1563770"/>
              <a:gd name="connsiteY3" fmla="*/ 30826 h 289594"/>
              <a:gd name="connsiteX0" fmla="*/ 1128 w 1551604"/>
              <a:gd name="connsiteY0" fmla="*/ 289594 h 289594"/>
              <a:gd name="connsiteX1" fmla="*/ 335600 w 1551604"/>
              <a:gd name="connsiteY1" fmla="*/ 115408 h 289594"/>
              <a:gd name="connsiteX2" fmla="*/ 834822 w 1551604"/>
              <a:gd name="connsiteY2" fmla="*/ 2189 h 289594"/>
              <a:gd name="connsiteX3" fmla="*/ 1551604 w 1551604"/>
              <a:gd name="connsiteY3" fmla="*/ 30826 h 289594"/>
              <a:gd name="connsiteX0" fmla="*/ 1956 w 1435096"/>
              <a:gd name="connsiteY0" fmla="*/ 315373 h 315373"/>
              <a:gd name="connsiteX1" fmla="*/ 219092 w 1435096"/>
              <a:gd name="connsiteY1" fmla="*/ 115408 h 315373"/>
              <a:gd name="connsiteX2" fmla="*/ 718314 w 1435096"/>
              <a:gd name="connsiteY2" fmla="*/ 2189 h 315373"/>
              <a:gd name="connsiteX3" fmla="*/ 1435096 w 1435096"/>
              <a:gd name="connsiteY3" fmla="*/ 30826 h 31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5096" h="315373">
                <a:moveTo>
                  <a:pt x="1956" y="315373"/>
                </a:moveTo>
                <a:cubicBezTo>
                  <a:pt x="-16573" y="238577"/>
                  <a:pt x="99699" y="167605"/>
                  <a:pt x="219092" y="115408"/>
                </a:cubicBezTo>
                <a:cubicBezTo>
                  <a:pt x="338485" y="63211"/>
                  <a:pt x="547441" y="10271"/>
                  <a:pt x="718314" y="2189"/>
                </a:cubicBezTo>
                <a:cubicBezTo>
                  <a:pt x="889187" y="-5893"/>
                  <a:pt x="1219196" y="9466"/>
                  <a:pt x="1435096" y="30826"/>
                </a:cubicBezTo>
              </a:path>
            </a:pathLst>
          </a:custGeom>
          <a:noFill/>
          <a:ln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CH"/>
          </a:p>
        </p:txBody>
      </p:sp>
      <p:sp>
        <p:nvSpPr>
          <p:cNvPr id="45" name="Textfeld 42"/>
          <p:cNvSpPr txBox="1"/>
          <p:nvPr/>
        </p:nvSpPr>
        <p:spPr>
          <a:xfrm>
            <a:off x="5247468" y="2405273"/>
            <a:ext cx="927735" cy="353060"/>
          </a:xfrm>
          <a:prstGeom prst="rect">
            <a:avLst/>
          </a:prstGeom>
          <a:noFill/>
          <a:ln w="6350">
            <a:noFill/>
          </a:ln>
          <a:effectLst>
            <a:glow rad="139700">
              <a:schemeClr val="bg1"/>
            </a:glow>
          </a:effec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base" hangingPunct="0">
              <a:lnSpc>
                <a:spcPct val="90000"/>
              </a:lnSpc>
              <a:spcAft>
                <a:spcPts val="0"/>
              </a:spcAft>
            </a:pPr>
            <a:r>
              <a:rPr lang="de-CH" sz="900" b="1" kern="1200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Entnahme 2018:</a:t>
            </a:r>
            <a:br>
              <a:rPr lang="de-CH" sz="900" b="1" kern="1200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de-CH" sz="900" b="1" kern="1200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3.8 Mio. Fr.</a:t>
            </a:r>
            <a:endParaRPr lang="de-CH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6" name="Grafik 45" descr="Bildergebnis für geldtopf ico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54" y="1675704"/>
            <a:ext cx="845820" cy="90614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hteckige Legende 34"/>
          <p:cNvSpPr/>
          <p:nvPr/>
        </p:nvSpPr>
        <p:spPr>
          <a:xfrm>
            <a:off x="8966881" y="1690616"/>
            <a:ext cx="2956186" cy="1707439"/>
          </a:xfrm>
          <a:prstGeom prst="wedgeRectCallout">
            <a:avLst>
              <a:gd name="adj1" fmla="val -84443"/>
              <a:gd name="adj2" fmla="val -23861"/>
            </a:avLst>
          </a:prstGeom>
          <a:solidFill>
            <a:schemeClr val="bg1">
              <a:alpha val="89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400"/>
              </a:spcAft>
            </a:pPr>
            <a:r>
              <a:rPr lang="de-CH" sz="1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…</a:t>
            </a:r>
            <a:endParaRPr lang="de-CH" sz="1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8" name="Textfeld 2772"/>
          <p:cNvSpPr txBox="1">
            <a:spLocks/>
          </p:cNvSpPr>
          <p:nvPr/>
        </p:nvSpPr>
        <p:spPr>
          <a:xfrm>
            <a:off x="5411419" y="1956334"/>
            <a:ext cx="1527569" cy="320040"/>
          </a:xfrm>
          <a:custGeom>
            <a:avLst/>
            <a:gdLst>
              <a:gd name="connsiteX0" fmla="*/ 0 w 1000125"/>
              <a:gd name="connsiteY0" fmla="*/ 0 h 261620"/>
              <a:gd name="connsiteX1" fmla="*/ 1000125 w 1000125"/>
              <a:gd name="connsiteY1" fmla="*/ 0 h 261620"/>
              <a:gd name="connsiteX2" fmla="*/ 1000125 w 1000125"/>
              <a:gd name="connsiteY2" fmla="*/ 261620 h 261620"/>
              <a:gd name="connsiteX3" fmla="*/ 0 w 1000125"/>
              <a:gd name="connsiteY3" fmla="*/ 261620 h 261620"/>
              <a:gd name="connsiteX4" fmla="*/ 0 w 1000125"/>
              <a:gd name="connsiteY4" fmla="*/ 0 h 261620"/>
              <a:gd name="connsiteX0" fmla="*/ 0 w 1000125"/>
              <a:gd name="connsiteY0" fmla="*/ 0 h 319777"/>
              <a:gd name="connsiteX1" fmla="*/ 1000125 w 1000125"/>
              <a:gd name="connsiteY1" fmla="*/ 0 h 319777"/>
              <a:gd name="connsiteX2" fmla="*/ 1000125 w 1000125"/>
              <a:gd name="connsiteY2" fmla="*/ 261620 h 319777"/>
              <a:gd name="connsiteX3" fmla="*/ 516103 w 1000125"/>
              <a:gd name="connsiteY3" fmla="*/ 319760 h 319777"/>
              <a:gd name="connsiteX4" fmla="*/ 0 w 1000125"/>
              <a:gd name="connsiteY4" fmla="*/ 261620 h 319777"/>
              <a:gd name="connsiteX5" fmla="*/ 0 w 1000125"/>
              <a:gd name="connsiteY5" fmla="*/ 0 h 31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125" h="319777">
                <a:moveTo>
                  <a:pt x="0" y="0"/>
                </a:moveTo>
                <a:lnTo>
                  <a:pt x="1000125" y="0"/>
                </a:lnTo>
                <a:lnTo>
                  <a:pt x="1000125" y="261620"/>
                </a:lnTo>
                <a:cubicBezTo>
                  <a:pt x="840654" y="260431"/>
                  <a:pt x="675574" y="320949"/>
                  <a:pt x="516103" y="319760"/>
                </a:cubicBezTo>
                <a:lnTo>
                  <a:pt x="0" y="26162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0215" algn="ctr">
              <a:spcBef>
                <a:spcPts val="300"/>
              </a:spcBef>
              <a:spcAft>
                <a:spcPts val="0"/>
              </a:spcAft>
            </a:pPr>
            <a:r>
              <a:rPr lang="de-CH" sz="800" b="1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Schwankungsreserve für Unternehmenssteuern</a:t>
            </a:r>
            <a:r>
              <a:rPr lang="de-CH" sz="800" b="1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CH" sz="800" b="1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CH" sz="800" b="1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CH" sz="800" b="1" dirty="0" smtClean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5.3 </a:t>
            </a:r>
            <a:r>
              <a:rPr lang="de-CH" sz="800" b="1" dirty="0">
                <a:effectLst>
                  <a:glow rad="127000">
                    <a:schemeClr val="bg1"/>
                  </a:glow>
                </a:effectLst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Mio. Fr.</a:t>
            </a:r>
            <a:endParaRPr lang="de-CH" sz="11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23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/>
          <p:cNvSpPr txBox="1"/>
          <p:nvPr/>
        </p:nvSpPr>
        <p:spPr>
          <a:xfrm>
            <a:off x="407368" y="980728"/>
            <a:ext cx="105131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Investitionen wegen Darlehenszahlungen über Planwert, Umsetzungsquote 79%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8256240" y="495860"/>
            <a:ext cx="3532250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2.2.1</a:t>
            </a:r>
            <a:endParaRPr lang="de-CH" sz="1000" dirty="0"/>
          </a:p>
        </p:txBody>
      </p:sp>
      <p:sp>
        <p:nvSpPr>
          <p:cNvPr id="45" name="Rechteckige Legende 44"/>
          <p:cNvSpPr/>
          <p:nvPr/>
        </p:nvSpPr>
        <p:spPr>
          <a:xfrm>
            <a:off x="407369" y="5464275"/>
            <a:ext cx="1872207" cy="912101"/>
          </a:xfrm>
          <a:prstGeom prst="wedgeRectCallout">
            <a:avLst>
              <a:gd name="adj1" fmla="val 18364"/>
              <a:gd name="adj2" fmla="val -81081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10800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de-CH" sz="1100" i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enthaltend:</a:t>
            </a:r>
          </a:p>
          <a:p>
            <a:pPr marL="171450" indent="-171450" algn="l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Schulhaus Breite: 2.9 Mio. Fr.</a:t>
            </a:r>
          </a:p>
          <a:p>
            <a:pPr marL="171450" indent="-171450">
              <a:spcBef>
                <a:spcPts val="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Aufwertung Rheinuferstrasse inkl. Kragplatte: 2.6 Mio</a:t>
            </a:r>
            <a:r>
              <a:rPr lang="de-CH" sz="11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Fr.</a:t>
            </a:r>
            <a:endParaRPr lang="de-CH" sz="1100" dirty="0" smtClean="0">
              <a:solidFill>
                <a:srgbClr val="0000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hteckige Legende 43"/>
          <p:cNvSpPr/>
          <p:nvPr/>
        </p:nvSpPr>
        <p:spPr>
          <a:xfrm>
            <a:off x="2397044" y="5464275"/>
            <a:ext cx="1250684" cy="912101"/>
          </a:xfrm>
          <a:prstGeom prst="wedgeRectCallout">
            <a:avLst>
              <a:gd name="adj1" fmla="val -18361"/>
              <a:gd name="adj2" fmla="val -76785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10800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de-CH" sz="1100" i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enthaltend</a:t>
            </a:r>
            <a:r>
              <a:rPr lang="de-CH" sz="1100" i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71450" indent="-171450">
              <a:spcBef>
                <a:spcPts val="300"/>
              </a:spcBef>
              <a:spcAft>
                <a:spcPts val="200"/>
              </a:spcAft>
              <a:buFont typeface="Wingdings" panose="05000000000000000000" pitchFamily="2" charset="2"/>
              <a:buChar char="ü"/>
            </a:pPr>
            <a: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Darlehen </a:t>
            </a:r>
            <a:r>
              <a:rPr lang="de-CH" sz="11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Kraftwerk </a:t>
            </a:r>
            <a:r>
              <a:rPr lang="de-CH" sz="1100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 </a:t>
            </a:r>
            <a:r>
              <a:rPr lang="de-CH" sz="11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AG: 11.8 Mio. Fr.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336342" y="1772816"/>
            <a:ext cx="5327611" cy="3379527"/>
            <a:chOff x="336342" y="1890876"/>
            <a:chExt cx="5327611" cy="3379527"/>
          </a:xfrm>
        </p:grpSpPr>
        <p:sp>
          <p:nvSpPr>
            <p:cNvPr id="3" name="Textfeld 2"/>
            <p:cNvSpPr txBox="1"/>
            <p:nvPr/>
          </p:nvSpPr>
          <p:spPr>
            <a:xfrm rot="16200000">
              <a:off x="-616699" y="3333482"/>
              <a:ext cx="23369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CH" sz="1100" dirty="0" smtClean="0">
                  <a:latin typeface="Arial Narrow" panose="020B0606020202030204" pitchFamily="34" charset="0"/>
                </a:rPr>
                <a:t>Nettoinvestitionen</a:t>
              </a:r>
              <a:br>
                <a:rPr lang="de-CH" sz="1100" dirty="0" smtClean="0">
                  <a:latin typeface="Arial Narrow" panose="020B0606020202030204" pitchFamily="34" charset="0"/>
                </a:rPr>
              </a:br>
              <a:r>
                <a:rPr lang="de-CH" sz="1100" dirty="0" smtClean="0">
                  <a:latin typeface="Arial Narrow" panose="020B0606020202030204" pitchFamily="34" charset="0"/>
                </a:rPr>
                <a:t>nach Vermögensart</a:t>
              </a:r>
              <a:endParaRPr lang="de-CH" sz="1100" dirty="0">
                <a:latin typeface="Arial Narrow" panose="020B0606020202030204" pitchFamily="34" charset="0"/>
              </a:endParaRPr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1199456" y="4947238"/>
              <a:ext cx="1123697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050" b="1" dirty="0" smtClean="0">
                  <a:latin typeface="Arial Narrow" panose="020B0606020202030204" pitchFamily="34" charset="0"/>
                </a:rPr>
                <a:t>Verwaltungs-</a:t>
              </a:r>
              <a:br>
                <a:rPr lang="de-CH" sz="1050" b="1" dirty="0" smtClean="0">
                  <a:latin typeface="Arial Narrow" panose="020B0606020202030204" pitchFamily="34" charset="0"/>
                </a:rPr>
              </a:br>
              <a:r>
                <a:rPr lang="de-CH" sz="1050" b="1" dirty="0" smtClean="0">
                  <a:latin typeface="Arial Narrow" panose="020B0606020202030204" pitchFamily="34" charset="0"/>
                </a:rPr>
                <a:t>vermögen</a:t>
              </a:r>
              <a:endParaRPr lang="de-CH" sz="1050" b="1" dirty="0">
                <a:latin typeface="Arial Narrow" panose="020B0606020202030204" pitchFamily="34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2323153" y="4947238"/>
              <a:ext cx="1123697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050" b="1" dirty="0" smtClean="0">
                  <a:latin typeface="Arial Narrow" panose="020B0606020202030204" pitchFamily="34" charset="0"/>
                </a:rPr>
                <a:t>Darlehensvergaben (netto)</a:t>
              </a:r>
              <a:endParaRPr lang="de-CH" sz="1050" b="1" dirty="0">
                <a:latin typeface="Arial Narrow" panose="020B0606020202030204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3308615" y="4947238"/>
              <a:ext cx="1123697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050" b="1" dirty="0" smtClean="0">
                  <a:latin typeface="Arial Narrow" panose="020B0606020202030204" pitchFamily="34" charset="0"/>
                </a:rPr>
                <a:t>Finanz-</a:t>
              </a:r>
              <a:br>
                <a:rPr lang="de-CH" sz="1050" b="1" dirty="0" smtClean="0">
                  <a:latin typeface="Arial Narrow" panose="020B0606020202030204" pitchFamily="34" charset="0"/>
                </a:rPr>
              </a:br>
              <a:r>
                <a:rPr lang="de-CH" sz="1050" b="1" dirty="0" smtClean="0">
                  <a:latin typeface="Arial Narrow" panose="020B0606020202030204" pitchFamily="34" charset="0"/>
                </a:rPr>
                <a:t>vermögen</a:t>
              </a:r>
              <a:endParaRPr lang="de-CH" sz="1050" b="1" dirty="0">
                <a:latin typeface="Arial Narrow" panose="020B0606020202030204" pitchFamily="34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435388" y="4947238"/>
              <a:ext cx="1123697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050" b="1" dirty="0" smtClean="0">
                  <a:latin typeface="Arial Narrow" panose="020B0606020202030204" pitchFamily="34" charset="0"/>
                </a:rPr>
                <a:t>Total Netto-</a:t>
              </a:r>
              <a:r>
                <a:rPr lang="de-CH" sz="1050" b="1" dirty="0" err="1" smtClean="0">
                  <a:latin typeface="Arial Narrow" panose="020B0606020202030204" pitchFamily="34" charset="0"/>
                </a:rPr>
                <a:t>investionen</a:t>
              </a:r>
              <a:r>
                <a:rPr lang="de-CH" sz="1050" b="1" dirty="0" smtClean="0">
                  <a:latin typeface="Arial Narrow" panose="020B0606020202030204" pitchFamily="34" charset="0"/>
                </a:rPr>
                <a:t> 2019</a:t>
              </a:r>
              <a:endParaRPr lang="de-CH" sz="1050" b="1" dirty="0">
                <a:latin typeface="Arial Narrow" panose="020B0606020202030204" pitchFamily="34" charset="0"/>
              </a:endParaRPr>
            </a:p>
          </p:txBody>
        </p:sp>
        <p:graphicFrame>
          <p:nvGraphicFramePr>
            <p:cNvPr id="34" name="Diagramm 33"/>
            <p:cNvGraphicFramePr/>
            <p:nvPr>
              <p:extLst>
                <p:ext uri="{D42A27DB-BD31-4B8C-83A1-F6EECF244321}">
                  <p14:modId xmlns:p14="http://schemas.microsoft.com/office/powerpoint/2010/main" val="1851205997"/>
                </p:ext>
              </p:extLst>
            </p:nvPr>
          </p:nvGraphicFramePr>
          <p:xfrm>
            <a:off x="839416" y="2362785"/>
            <a:ext cx="4819964" cy="27944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7369" y="1890876"/>
              <a:ext cx="5256584" cy="2419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Nettoinvestitionen</a:t>
              </a:r>
              <a:endParaRPr lang="de-CH" altLang="de-DE" dirty="0"/>
            </a:p>
          </p:txBody>
        </p:sp>
      </p:grpSp>
      <p:sp>
        <p:nvSpPr>
          <p:cNvPr id="25" name="Rechteckige Legende 24"/>
          <p:cNvSpPr/>
          <p:nvPr/>
        </p:nvSpPr>
        <p:spPr>
          <a:xfrm>
            <a:off x="3768290" y="5464274"/>
            <a:ext cx="1768378" cy="912101"/>
          </a:xfrm>
          <a:prstGeom prst="wedgeRectCallout">
            <a:avLst>
              <a:gd name="adj1" fmla="val 10977"/>
              <a:gd name="adj2" fmla="val -76785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10800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200"/>
              </a:spcAft>
            </a:pPr>
            <a:r>
              <a:rPr lang="de-CH" sz="1100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ausgewiesenen Nettoinvestitionen </a:t>
            </a:r>
            <a:r>
              <a:rPr lang="de-CH" sz="11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liegen 11.5 Mio. Franken über dem Planwert (25.0 Mio. Fr.)</a:t>
            </a:r>
            <a:endParaRPr lang="de-CH" sz="1100" b="1" dirty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6240016" y="1772816"/>
            <a:ext cx="5558522" cy="3626356"/>
            <a:chOff x="6240016" y="1890876"/>
            <a:chExt cx="5558522" cy="3626356"/>
          </a:xfrm>
        </p:grpSpPr>
        <p:graphicFrame>
          <p:nvGraphicFramePr>
            <p:cNvPr id="20" name="Diagramm 1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53646925"/>
                </p:ext>
              </p:extLst>
            </p:nvPr>
          </p:nvGraphicFramePr>
          <p:xfrm>
            <a:off x="6240016" y="2482385"/>
            <a:ext cx="3493770" cy="303484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6240016" y="1890876"/>
              <a:ext cx="5558522" cy="2419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Bauliche Umsetzungsquote im Vorjahresvergleich</a:t>
              </a:r>
              <a:endParaRPr lang="de-CH" altLang="de-DE" dirty="0"/>
            </a:p>
          </p:txBody>
        </p:sp>
      </p:grpSp>
      <p:sp>
        <p:nvSpPr>
          <p:cNvPr id="27" name="Rechteckige Legende 26"/>
          <p:cNvSpPr/>
          <p:nvPr/>
        </p:nvSpPr>
        <p:spPr>
          <a:xfrm>
            <a:off x="9984432" y="2806884"/>
            <a:ext cx="1768378" cy="2376264"/>
          </a:xfrm>
          <a:prstGeom prst="wedgeRectCallout">
            <a:avLst>
              <a:gd name="adj1" fmla="val -82539"/>
              <a:gd name="adj2" fmla="val 1833"/>
            </a:avLst>
          </a:prstGeom>
          <a:solidFill>
            <a:schemeClr val="bg1"/>
          </a:solidFill>
          <a:ln w="9525">
            <a:solidFill>
              <a:schemeClr val="tx1">
                <a:lumMod val="50000"/>
                <a:lumOff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108000" rIns="7200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de-CH" sz="11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bauliche Umsetzungs-quote konnte in den letzten Jahren dank den Massnahmen (Projektmanagement, Planungsgenauigkeit) kontinuierlich (und trotz Steuerfussreferendum) gesteigert werden!</a:t>
            </a:r>
          </a:p>
          <a:p>
            <a:pPr marL="177800" indent="-177800">
              <a:spcBef>
                <a:spcPts val="300"/>
              </a:spcBef>
              <a:spcAft>
                <a:spcPts val="600"/>
              </a:spcAft>
              <a:tabLst>
                <a:tab pos="177800" algn="l"/>
              </a:tabLst>
            </a:pPr>
            <a:r>
              <a:rPr lang="de-CH" sz="11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 	Die Stadt ist auf Investitionskurs!</a:t>
            </a:r>
            <a:endParaRPr lang="de-CH" sz="1100" b="1" dirty="0">
              <a:solidFill>
                <a:srgbClr val="0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604" y1="60000" x2="44725" y2="73224"/>
                        <a14:foregroundMark x1="47033" y1="87755" x2="89670" y2="25959"/>
                        <a14:foregroundMark x1="95714" y1="34286" x2="96593" y2="2286"/>
                        <a14:foregroundMark x1="4066" y1="93714" x2="29780" y2="63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082">
            <a:off x="7293491" y="1785576"/>
            <a:ext cx="1386821" cy="18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0" animBg="1"/>
      <p:bldP spid="25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/>
          <p:cNvSpPr txBox="1"/>
          <p:nvPr/>
        </p:nvSpPr>
        <p:spPr>
          <a:xfrm>
            <a:off x="407368" y="980728"/>
            <a:ext cx="82089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Grossprojekte erhöhen den Verpflichtungskreditbestand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0121050" y="697459"/>
            <a:ext cx="1677488" cy="234286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Daniel Preisig</a:t>
            </a:r>
            <a:endParaRPr lang="de-CH" sz="1000" dirty="0"/>
          </a:p>
        </p:txBody>
      </p:sp>
      <p:sp>
        <p:nvSpPr>
          <p:cNvPr id="24" name="Textfeld 23"/>
          <p:cNvSpPr txBox="1"/>
          <p:nvPr/>
        </p:nvSpPr>
        <p:spPr>
          <a:xfrm>
            <a:off x="8256240" y="495860"/>
            <a:ext cx="3532250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2.2.2.1</a:t>
            </a:r>
            <a:endParaRPr lang="de-CH" sz="10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62609" y="2137916"/>
            <a:ext cx="7097567" cy="4459436"/>
            <a:chOff x="462609" y="1844824"/>
            <a:chExt cx="7097567" cy="4459436"/>
          </a:xfrm>
        </p:grpSpPr>
        <p:graphicFrame>
          <p:nvGraphicFramePr>
            <p:cNvPr id="37" name="Diagramm 36"/>
            <p:cNvGraphicFramePr/>
            <p:nvPr>
              <p:extLst>
                <p:ext uri="{D42A27DB-BD31-4B8C-83A1-F6EECF244321}">
                  <p14:modId xmlns:p14="http://schemas.microsoft.com/office/powerpoint/2010/main" val="3708938208"/>
                </p:ext>
              </p:extLst>
            </p:nvPr>
          </p:nvGraphicFramePr>
          <p:xfrm>
            <a:off x="462609" y="1844824"/>
            <a:ext cx="4475098" cy="44187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0" name="Gruppieren 9"/>
            <p:cNvGrpSpPr/>
            <p:nvPr/>
          </p:nvGrpSpPr>
          <p:grpSpPr>
            <a:xfrm>
              <a:off x="695400" y="2020941"/>
              <a:ext cx="2556116" cy="4283319"/>
              <a:chOff x="695400" y="1793869"/>
              <a:chExt cx="2556116" cy="4283319"/>
            </a:xfrm>
          </p:grpSpPr>
          <p:grpSp>
            <p:nvGrpSpPr>
              <p:cNvPr id="9" name="Gruppieren 8"/>
              <p:cNvGrpSpPr/>
              <p:nvPr/>
            </p:nvGrpSpPr>
            <p:grpSpPr>
              <a:xfrm>
                <a:off x="695400" y="5955268"/>
                <a:ext cx="980081" cy="121920"/>
                <a:chOff x="695400" y="5955268"/>
                <a:chExt cx="980081" cy="121920"/>
              </a:xfrm>
            </p:grpSpPr>
            <p:sp>
              <p:nvSpPr>
                <p:cNvPr id="34" name="Textfeld 1173"/>
                <p:cNvSpPr txBox="1"/>
                <p:nvPr/>
              </p:nvSpPr>
              <p:spPr>
                <a:xfrm>
                  <a:off x="872841" y="5955268"/>
                  <a:ext cx="802640" cy="121920"/>
                </a:xfrm>
                <a:prstGeom prst="rect">
                  <a:avLst/>
                </a:prstGeom>
                <a:solidFill>
                  <a:schemeClr val="lt1"/>
                </a:solidFill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0"/>
                    </a:spcAft>
                  </a:pPr>
                  <a:r>
                    <a:rPr lang="de-CH" sz="1050" dirty="0">
                      <a:effectLst/>
                      <a:latin typeface="Arial Narrow" panose="020B0606020202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Total</a:t>
                  </a:r>
                  <a:endParaRPr lang="de-CH" sz="105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6" name="Abgerundetes Rechteck 35"/>
                <p:cNvSpPr>
                  <a:spLocks/>
                </p:cNvSpPr>
                <p:nvPr/>
              </p:nvSpPr>
              <p:spPr>
                <a:xfrm>
                  <a:off x="695400" y="5995908"/>
                  <a:ext cx="147320" cy="81280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de-CH" sz="10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 </a:t>
                  </a:r>
                  <a:endParaRPr lang="de-CH" sz="1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1" name="Abgerundetes Rechteck 40"/>
              <p:cNvSpPr/>
              <p:nvPr/>
            </p:nvSpPr>
            <p:spPr bwMode="auto">
              <a:xfrm>
                <a:off x="2700158" y="1793869"/>
                <a:ext cx="551358" cy="203823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0" rIns="91440" bIns="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50" b="1" dirty="0" smtClean="0">
                    <a:latin typeface="Arial Narrow" panose="020B0606020202030204" pitchFamily="34" charset="0"/>
                  </a:rPr>
                  <a:t>102.0</a:t>
                </a:r>
                <a:endParaRPr lang="de-DE" sz="105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42" name="Abgerundetes Rechteck 41"/>
              <p:cNvSpPr/>
              <p:nvPr/>
            </p:nvSpPr>
            <p:spPr bwMode="auto">
              <a:xfrm>
                <a:off x="1299430" y="2890708"/>
                <a:ext cx="551358" cy="203823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0" rIns="91440" bIns="0" numCol="1" anchor="ctr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50" b="1" dirty="0" smtClean="0">
                    <a:latin typeface="Arial Narrow" panose="020B0606020202030204" pitchFamily="34" charset="0"/>
                  </a:rPr>
                  <a:t>41.2</a:t>
                </a:r>
                <a:endParaRPr lang="de-DE" sz="1050" b="1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2" name="Gruppieren 1"/>
            <p:cNvGrpSpPr/>
            <p:nvPr/>
          </p:nvGrpSpPr>
          <p:grpSpPr>
            <a:xfrm>
              <a:off x="5231904" y="1916832"/>
              <a:ext cx="2326640" cy="784225"/>
              <a:chOff x="9319570" y="2211648"/>
              <a:chExt cx="2326640" cy="784225"/>
            </a:xfrm>
          </p:grpSpPr>
          <p:sp>
            <p:nvSpPr>
              <p:cNvPr id="19" name="Rechteckige Legende 18"/>
              <p:cNvSpPr/>
              <p:nvPr/>
            </p:nvSpPr>
            <p:spPr>
              <a:xfrm>
                <a:off x="9319570" y="2211648"/>
                <a:ext cx="2326640" cy="784225"/>
              </a:xfrm>
              <a:prstGeom prst="wedgeRectCallout">
                <a:avLst>
                  <a:gd name="adj1" fmla="val -80158"/>
                  <a:gd name="adj2" fmla="val 43492"/>
                </a:avLst>
              </a:prstGeom>
              <a:solidFill>
                <a:schemeClr val="bg1">
                  <a:alpha val="66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170305" algn="l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CH" sz="1100" dirty="0" smtClean="0">
                    <a:solidFill>
                      <a:srgbClr val="000000"/>
                    </a:solidFill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Einführung von Elektrobussen</a:t>
                </a:r>
                <a:br>
                  <a:rPr lang="de-CH" sz="1100" dirty="0" smtClean="0">
                    <a:solidFill>
                      <a:srgbClr val="000000"/>
                    </a:solidFill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de-CH" sz="1100" dirty="0" smtClean="0">
                    <a:solidFill>
                      <a:srgbClr val="000000"/>
                    </a:solidFill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(Darlehen an VBSH)</a:t>
                </a:r>
                <a:endParaRPr lang="de-CH" sz="1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8" name="Grafik 37" descr="IMG_3321"/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073"/>
              <a:stretch>
                <a:fillRect/>
              </a:stretch>
            </p:blipFill>
            <p:spPr bwMode="auto">
              <a:xfrm>
                <a:off x="9408987" y="2288866"/>
                <a:ext cx="1079500" cy="631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6" name="Abgerundetes Rechteck 45"/>
            <p:cNvSpPr/>
            <p:nvPr/>
          </p:nvSpPr>
          <p:spPr bwMode="auto">
            <a:xfrm>
              <a:off x="3935760" y="2020940"/>
              <a:ext cx="551358" cy="20382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0" rIns="91440" bIns="0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50" b="1" dirty="0" smtClean="0">
                  <a:latin typeface="Arial Narrow" panose="020B0606020202030204" pitchFamily="34" charset="0"/>
                </a:rPr>
                <a:t>102.0</a:t>
              </a:r>
              <a:endParaRPr lang="de-DE" sz="1050" b="1" dirty="0">
                <a:latin typeface="Arial Narrow" panose="020B0606020202030204" pitchFamily="34" charset="0"/>
              </a:endParaRPr>
            </a:p>
          </p:txBody>
        </p:sp>
        <p:grpSp>
          <p:nvGrpSpPr>
            <p:cNvPr id="6" name="Gruppieren 5"/>
            <p:cNvGrpSpPr/>
            <p:nvPr/>
          </p:nvGrpSpPr>
          <p:grpSpPr>
            <a:xfrm>
              <a:off x="5233536" y="4509120"/>
              <a:ext cx="2326640" cy="784225"/>
              <a:chOff x="9312728" y="4807173"/>
              <a:chExt cx="2326640" cy="784225"/>
            </a:xfrm>
          </p:grpSpPr>
          <p:sp>
            <p:nvSpPr>
              <p:cNvPr id="47" name="Rechteckige Legende 46"/>
              <p:cNvSpPr/>
              <p:nvPr/>
            </p:nvSpPr>
            <p:spPr>
              <a:xfrm>
                <a:off x="9312728" y="4807173"/>
                <a:ext cx="2326640" cy="784225"/>
              </a:xfrm>
              <a:prstGeom prst="wedgeRectCallout">
                <a:avLst>
                  <a:gd name="adj1" fmla="val -82137"/>
                  <a:gd name="adj2" fmla="val -184048"/>
                </a:avLst>
              </a:prstGeom>
              <a:solidFill>
                <a:schemeClr val="bg1">
                  <a:alpha val="66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170305" algn="l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CH" sz="1100" dirty="0" smtClean="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Erweiterung Busdepot</a:t>
                </a:r>
                <a:br>
                  <a:rPr lang="de-CH" sz="1100" dirty="0" smtClean="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de-CH" sz="1100" dirty="0" smtClean="0">
                    <a:solidFill>
                      <a:srgbClr val="000000"/>
                    </a:solidFill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(Darlehen an VBSH)</a:t>
                </a:r>
                <a:endParaRPr lang="de-CH" sz="1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8" name="Grafik 47" descr="depottore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6959" b="25707"/>
              <a:stretch/>
            </p:blipFill>
            <p:spPr bwMode="auto">
              <a:xfrm>
                <a:off x="9408987" y="4881467"/>
                <a:ext cx="1079500" cy="63563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26" name="Rechteckige Legende 25"/>
            <p:cNvSpPr/>
            <p:nvPr/>
          </p:nvSpPr>
          <p:spPr>
            <a:xfrm>
              <a:off x="5231904" y="3645024"/>
              <a:ext cx="2326640" cy="784225"/>
            </a:xfrm>
            <a:prstGeom prst="wedgeRectCallout">
              <a:avLst>
                <a:gd name="adj1" fmla="val -79080"/>
                <a:gd name="adj2" fmla="val -94655"/>
              </a:avLst>
            </a:prstGeom>
            <a:solidFill>
              <a:schemeClr val="bg1">
                <a:alpha val="66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1170305" algn="l">
                <a:spcBef>
                  <a:spcPts val="300"/>
                </a:spcBef>
                <a:spcAft>
                  <a:spcPts val="0"/>
                </a:spcAft>
              </a:pPr>
              <a:r>
                <a:rPr lang="de-CH" sz="1100" dirty="0" smtClean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Schulhaus </a:t>
              </a:r>
              <a:r>
                <a:rPr lang="de-CH" sz="1100" dirty="0" err="1" smtClean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Kreuzgut</a:t>
              </a:r>
              <a:r>
                <a:rPr lang="de-CH" sz="1100" dirty="0" smtClean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Erweiterung</a:t>
              </a:r>
              <a:endParaRPr lang="de-CH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" name="Grafik 44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5" b="1"/>
            <a:stretch/>
          </p:blipFill>
          <p:spPr bwMode="auto">
            <a:xfrm>
              <a:off x="5308881" y="3717031"/>
              <a:ext cx="1100413" cy="65494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Gruppieren 3"/>
            <p:cNvGrpSpPr/>
            <p:nvPr/>
          </p:nvGrpSpPr>
          <p:grpSpPr>
            <a:xfrm>
              <a:off x="5231904" y="2780928"/>
              <a:ext cx="2326640" cy="784225"/>
              <a:chOff x="9319570" y="3076823"/>
              <a:chExt cx="2326640" cy="784225"/>
            </a:xfrm>
          </p:grpSpPr>
          <p:sp>
            <p:nvSpPr>
              <p:cNvPr id="31" name="Rechteckige Legende 30"/>
              <p:cNvSpPr/>
              <p:nvPr/>
            </p:nvSpPr>
            <p:spPr>
              <a:xfrm>
                <a:off x="9319570" y="3076823"/>
                <a:ext cx="2326640" cy="784225"/>
              </a:xfrm>
              <a:prstGeom prst="wedgeRectCallout">
                <a:avLst>
                  <a:gd name="adj1" fmla="val -80074"/>
                  <a:gd name="adj2" fmla="val -21053"/>
                </a:avLst>
              </a:prstGeom>
              <a:solidFill>
                <a:schemeClr val="bg1">
                  <a:alpha val="66000"/>
                </a:schemeClr>
              </a:solidFill>
              <a:ln w="63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1170305" algn="l"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de-CH" sz="1100" dirty="0" err="1" smtClean="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Stadthausgeviert</a:t>
                </a:r>
                <a:endParaRPr lang="de-CH" sz="11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4" name="Grafik 43" descr="P6-k2"/>
              <p:cNvPicPr/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216"/>
              <a:stretch/>
            </p:blipFill>
            <p:spPr bwMode="auto">
              <a:xfrm>
                <a:off x="9396548" y="3139101"/>
                <a:ext cx="1079500" cy="658287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407368" y="1772816"/>
            <a:ext cx="7200800" cy="24198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noFill/>
          </a:ln>
          <a:extLst/>
        </p:spPr>
        <p:txBody>
          <a:bodyPr wrap="square" lIns="36000" tIns="36000" rIns="36000" bIns="36000" anchor="ctr" anchorCtr="0">
            <a:spAutoFit/>
          </a:bodyPr>
          <a:lstStyle>
            <a:defPPr>
              <a:defRPr lang="de-DE"/>
            </a:defPPr>
            <a:lvl1pPr>
              <a:spcAft>
                <a:spcPts val="1200"/>
              </a:spcAft>
              <a:defRPr sz="11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CH" altLang="de-DE" dirty="0" smtClean="0"/>
              <a:t>Verpflichtungskredite</a:t>
            </a:r>
            <a:endParaRPr lang="de-CH" altLang="de-DE" dirty="0"/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2050580" y="2708920"/>
            <a:ext cx="432048" cy="1085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pieren 11"/>
          <p:cNvGrpSpPr/>
          <p:nvPr/>
        </p:nvGrpSpPr>
        <p:grpSpPr>
          <a:xfrm>
            <a:off x="8040217" y="1772816"/>
            <a:ext cx="3748274" cy="3744416"/>
            <a:chOff x="8950042" y="1700808"/>
            <a:chExt cx="2857513" cy="2664297"/>
          </a:xfrm>
        </p:grpSpPr>
        <p:sp>
          <p:nvSpPr>
            <p:cNvPr id="51" name="Text Box 4"/>
            <p:cNvSpPr txBox="1">
              <a:spLocks noChangeArrowheads="1"/>
            </p:cNvSpPr>
            <p:nvPr/>
          </p:nvSpPr>
          <p:spPr bwMode="auto">
            <a:xfrm>
              <a:off x="8950043" y="1700808"/>
              <a:ext cx="2857512" cy="17162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 Fazit</a:t>
              </a:r>
              <a:endParaRPr lang="de-CH" altLang="de-DE" dirty="0"/>
            </a:p>
          </p:txBody>
        </p:sp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9078484" y="1996060"/>
              <a:ext cx="2495992" cy="109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Die 2019, z.T. mit Volksabstimmung bewilligten Grossprojekte lassen den Verpflichtungskredit-bestand (= kreditrechtlicher Arbeitsvorrat) um 158% auf einen Rekordwert von fast 100 Mio. Franken ansteigen.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endPara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  <a:sym typeface="Wingdings" panose="05000000000000000000" pitchFamily="2" charset="2"/>
                </a:rPr>
                <a:t> </a:t>
              </a:r>
              <a:r>
                <a:rPr lang="de-CH" altLang="de-DE" sz="12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Die </a:t>
              </a:r>
              <a:r>
                <a:rPr lang="de-CH" altLang="de-DE" sz="12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Stadt ist auf Investitionskurs!</a:t>
              </a:r>
            </a:p>
            <a:p>
              <a:pPr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tabLst>
                  <a:tab pos="1612900" algn="l"/>
                </a:tabLst>
              </a:pPr>
              <a:endPara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3" name="Rechteck 52"/>
            <p:cNvSpPr/>
            <p:nvPr/>
          </p:nvSpPr>
          <p:spPr>
            <a:xfrm>
              <a:off x="8950042" y="1700809"/>
              <a:ext cx="2857513" cy="2664296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42092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m 19"/>
          <p:cNvGraphicFramePr/>
          <p:nvPr>
            <p:extLst>
              <p:ext uri="{D42A27DB-BD31-4B8C-83A1-F6EECF244321}">
                <p14:modId xmlns:p14="http://schemas.microsoft.com/office/powerpoint/2010/main" val="2528501125"/>
              </p:ext>
            </p:extLst>
          </p:nvPr>
        </p:nvGraphicFramePr>
        <p:xfrm>
          <a:off x="401728" y="1554150"/>
          <a:ext cx="7858351" cy="4683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feld 3470"/>
          <p:cNvSpPr txBox="1">
            <a:spLocks/>
          </p:cNvSpPr>
          <p:nvPr/>
        </p:nvSpPr>
        <p:spPr>
          <a:xfrm>
            <a:off x="6131964" y="5949280"/>
            <a:ext cx="1656184" cy="36505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50215" algn="just">
              <a:spcBef>
                <a:spcPts val="300"/>
              </a:spcBef>
              <a:spcAft>
                <a:spcPts val="0"/>
              </a:spcAft>
            </a:pPr>
            <a:r>
              <a:rPr lang="de-CH" sz="1050" dirty="0" smtClean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Selbstfinanzierungsgrad</a:t>
            </a:r>
            <a:endParaRPr lang="de-CH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07368" y="980728"/>
            <a:ext cx="11161240" cy="442035"/>
          </a:xfrm>
          <a:prstGeom prst="rect">
            <a:avLst/>
          </a:prstGeom>
          <a:noFill/>
        </p:spPr>
        <p:txBody>
          <a:bodyPr wrap="square" lIns="0" tIns="0" rIns="0" bIns="72000" rtlCol="0">
            <a:spAutoFit/>
          </a:bodyPr>
          <a:lstStyle/>
          <a:p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Hohe Investitionen, hohe Selbstfinanzierung </a:t>
            </a:r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 </a:t>
            </a:r>
            <a:r>
              <a:rPr lang="de-CH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Selbstfinanzierung bei 99%</a:t>
            </a:r>
            <a:endParaRPr lang="de-CH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9048328" y="1772816"/>
            <a:ext cx="2740162" cy="3888432"/>
            <a:chOff x="9048328" y="1772816"/>
            <a:chExt cx="2740162" cy="3888432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9048328" y="1772816"/>
              <a:ext cx="2740161" cy="24198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175">
              <a:noFill/>
            </a:ln>
            <a:extLst/>
          </p:spPr>
          <p:txBody>
            <a:bodyPr wrap="square" lIns="36000" tIns="36000" rIns="36000" bIns="36000" anchor="ctr" anchorCtr="0">
              <a:spAutoFit/>
            </a:bodyPr>
            <a:lstStyle>
              <a:defPPr>
                <a:defRPr lang="de-DE"/>
              </a:defPPr>
              <a:lvl1pPr>
                <a:spcAft>
                  <a:spcPts val="1200"/>
                </a:spcAft>
                <a:defRPr sz="1100" b="1">
                  <a:solidFill>
                    <a:schemeClr val="bg1"/>
                  </a:solidFill>
                  <a:latin typeface="Arial Narrow" panose="020B0606020202030204" pitchFamily="34" charset="0"/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de-CH" altLang="de-DE" dirty="0" smtClean="0"/>
                <a:t> Fazit</a:t>
              </a:r>
              <a:endParaRPr lang="de-CH" altLang="de-DE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9048328" y="1772817"/>
              <a:ext cx="2740162" cy="388843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192343" y="2141169"/>
            <a:ext cx="2465655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2563" indent="-18256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Die Selbstfinanzierung beträgt 2019 33.8 Mio. Franken.</a:t>
            </a:r>
            <a:r>
              <a: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 erfreulich hoch, wird allerdings auch aufgrund der hohen Nettoinvestitionen benötigt</a:t>
            </a:r>
            <a:endParaRPr lang="de-CH" altLang="de-DE" sz="125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182563" indent="-18256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Die Nettoinvestitionen inkl. FV sind mit 36.5 </a:t>
            </a:r>
            <a:r>
              <a: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Mio. Franken 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über dem </a:t>
            </a:r>
            <a:r>
              <a: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Plan 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(25.0 </a:t>
            </a:r>
            <a:r>
              <a: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Mio. Fr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.).</a:t>
            </a:r>
            <a:b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de-CH" altLang="de-DE" sz="12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 </a:t>
            </a:r>
            <a:r>
              <a: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Verzerrung infolge Darlehens-zahlungen (Folie 7) beachten</a:t>
            </a:r>
            <a:endParaRPr lang="de-CH" altLang="de-DE" sz="125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182563" indent="-18256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Der Finanzierungsfehlbetrag beträgt </a:t>
            </a:r>
            <a:r>
              <a:rPr lang="de-CH" altLang="de-DE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2</a:t>
            </a: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.7 Mio. Franken.</a:t>
            </a:r>
          </a:p>
          <a:p>
            <a:pPr marL="182563" indent="-182563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612900" algn="l"/>
              </a:tabLst>
            </a:pPr>
            <a: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Der Selbstfinanzierungsgrad liegt bei 99%.</a:t>
            </a:r>
            <a:br>
              <a:rPr lang="de-CH" altLang="de-DE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</a:br>
            <a:r>
              <a:rPr lang="de-CH" altLang="de-DE" sz="12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 </a:t>
            </a:r>
            <a:r>
              <a:rPr lang="de-CH" altLang="de-DE" sz="12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sym typeface="Wingdings 3" panose="05040102010807070707" pitchFamily="18" charset="2"/>
              </a:rPr>
              <a:t>beschränkt aussagekräftig wegen Verzerrung Darlehenszahlungen</a:t>
            </a:r>
            <a:endParaRPr lang="de-CH" altLang="de-DE" sz="125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121050" y="697459"/>
            <a:ext cx="1677488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>
                <a:sym typeface="Webdings" panose="05030102010509060703" pitchFamily="18" charset="2"/>
              </a:rPr>
              <a:t> </a:t>
            </a:r>
            <a:r>
              <a:rPr lang="de-CH" sz="1000" dirty="0" smtClean="0">
                <a:sym typeface="Webdings" panose="05030102010509060703" pitchFamily="18" charset="2"/>
              </a:rPr>
              <a:t>Ralph Kolb</a:t>
            </a:r>
            <a:endParaRPr lang="de-CH" sz="1000" dirty="0"/>
          </a:p>
        </p:txBody>
      </p:sp>
      <p:sp>
        <p:nvSpPr>
          <p:cNvPr id="13" name="Textfeld 12"/>
          <p:cNvSpPr txBox="1"/>
          <p:nvPr/>
        </p:nvSpPr>
        <p:spPr>
          <a:xfrm>
            <a:off x="9110288" y="495860"/>
            <a:ext cx="2678202" cy="226591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0" bIns="36000" rtlCol="0">
            <a:spAutoFit/>
          </a:bodyPr>
          <a:lstStyle>
            <a:defPPr>
              <a:defRPr lang="de-DE"/>
            </a:defPPr>
            <a:lvl1pPr algn="r">
              <a:defRPr sz="1050">
                <a:solidFill>
                  <a:srgbClr val="0070C0"/>
                </a:solidFill>
              </a:defRPr>
            </a:lvl1pPr>
          </a:lstStyle>
          <a:p>
            <a:r>
              <a:rPr lang="de-CH" sz="1000" dirty="0" smtClean="0">
                <a:sym typeface="Wingdings" panose="05000000000000000000" pitchFamily="2" charset="2"/>
              </a:rPr>
              <a:t></a:t>
            </a:r>
            <a:r>
              <a:rPr lang="de-CH" sz="1000" dirty="0" smtClean="0">
                <a:sym typeface="Webdings" panose="05030102010509060703" pitchFamily="18" charset="2"/>
              </a:rPr>
              <a:t> Bericht zur Jahresrechnung, Kap. 3.5</a:t>
            </a:r>
            <a:endParaRPr lang="de-CH" sz="1000" dirty="0"/>
          </a:p>
        </p:txBody>
      </p:sp>
      <p:sp>
        <p:nvSpPr>
          <p:cNvPr id="24" name="Abgerundetes Rechteck 23"/>
          <p:cNvSpPr>
            <a:spLocks/>
          </p:cNvSpPr>
          <p:nvPr/>
        </p:nvSpPr>
        <p:spPr>
          <a:xfrm>
            <a:off x="6228000" y="6012000"/>
            <a:ext cx="252095" cy="6667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just">
              <a:spcAft>
                <a:spcPts val="0"/>
              </a:spcAft>
            </a:pPr>
            <a:r>
              <a:rPr lang="de-CH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28" name="Abgerundetes Rechteck 27"/>
          <p:cNvSpPr>
            <a:spLocks/>
          </p:cNvSpPr>
          <p:nvPr/>
        </p:nvSpPr>
        <p:spPr>
          <a:xfrm>
            <a:off x="7500200" y="4437112"/>
            <a:ext cx="396000" cy="17907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de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Abgerundetes Rechteck 28"/>
          <p:cNvSpPr>
            <a:spLocks/>
          </p:cNvSpPr>
          <p:nvPr/>
        </p:nvSpPr>
        <p:spPr>
          <a:xfrm>
            <a:off x="1487488" y="4797152"/>
            <a:ext cx="288000" cy="17843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de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Abgerundetes Rechteck 29"/>
          <p:cNvSpPr>
            <a:spLocks/>
          </p:cNvSpPr>
          <p:nvPr/>
        </p:nvSpPr>
        <p:spPr>
          <a:xfrm>
            <a:off x="2351584" y="4549249"/>
            <a:ext cx="288000" cy="17589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de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Abgerundetes Rechteck 30"/>
          <p:cNvSpPr>
            <a:spLocks/>
          </p:cNvSpPr>
          <p:nvPr/>
        </p:nvSpPr>
        <p:spPr>
          <a:xfrm>
            <a:off x="3179720" y="4038843"/>
            <a:ext cx="396000" cy="18224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de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Abgerundetes Rechteck 31"/>
          <p:cNvSpPr>
            <a:spLocks/>
          </p:cNvSpPr>
          <p:nvPr/>
        </p:nvSpPr>
        <p:spPr>
          <a:xfrm>
            <a:off x="4007768" y="3501008"/>
            <a:ext cx="360000" cy="17843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298%</a:t>
            </a:r>
            <a:endParaRPr lang="de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Abgerundetes Rechteck 32"/>
          <p:cNvSpPr>
            <a:spLocks/>
          </p:cNvSpPr>
          <p:nvPr/>
        </p:nvSpPr>
        <p:spPr>
          <a:xfrm>
            <a:off x="4943912" y="2601858"/>
            <a:ext cx="360000" cy="17907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444%</a:t>
            </a:r>
            <a:endParaRPr lang="de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Abgerundetes Rechteck 33"/>
          <p:cNvSpPr>
            <a:spLocks/>
          </p:cNvSpPr>
          <p:nvPr/>
        </p:nvSpPr>
        <p:spPr>
          <a:xfrm>
            <a:off x="5807968" y="3033906"/>
            <a:ext cx="360000" cy="17907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323%</a:t>
            </a:r>
            <a:endParaRPr lang="de-CH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Abgerundetes Rechteck 20"/>
          <p:cNvSpPr>
            <a:spLocks/>
          </p:cNvSpPr>
          <p:nvPr/>
        </p:nvSpPr>
        <p:spPr>
          <a:xfrm>
            <a:off x="6672064" y="3501008"/>
            <a:ext cx="360000" cy="179070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" tIns="18000" rIns="18000" bIns="18000" rtlCol="0"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050" b="1" dirty="0" smtClean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283%</a:t>
            </a:r>
            <a:endParaRPr lang="de-CH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9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1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" id="{9EC2F51B-5BAA-4CD6-B069-0987034A02D1}" vid="{8758931A-3C75-411D-9811-B79B94E9EB03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3D58B39DB41EB4BB8F531A5AAED83D1" ma:contentTypeVersion="0" ma:contentTypeDescription="Ein neues Dokument erstellen." ma:contentTypeScope="" ma:versionID="18db629754661380fd8ca64b60f8378f">
  <xsd:schema xmlns:xsd="http://www.w3.org/2001/XMLSchema" xmlns:xs="http://www.w3.org/2001/XMLSchema" xmlns:p="http://schemas.microsoft.com/office/2006/metadata/properties" xmlns:ns2="b4d2b757-29eb-40f6-a27c-f2cea37ca625" targetNamespace="http://schemas.microsoft.com/office/2006/metadata/properties" ma:root="true" ma:fieldsID="0bfb1cb1fc6ab41d0562f7ef566f118c" ns2:_="">
    <xsd:import namespace="b4d2b757-29eb-40f6-a27c-f2cea37ca62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d2b757-29eb-40f6-a27c-f2cea37ca62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EF93FF-962A-4612-B6E3-B19B65BA88E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9131607-2BAA-4CAF-80CE-F1D0964D0F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168880-8ECC-43DF-96DD-CA016B7263C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b4d2b757-29eb-40f6-a27c-f2cea37ca625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DCA90236-9F76-4B70-A998-C28E9F6441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d2b757-29eb-40f6-a27c-f2cea37ca6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1786</Words>
  <Application>Microsoft Office PowerPoint</Application>
  <PresentationFormat>Breitbild</PresentationFormat>
  <Paragraphs>304</Paragraphs>
  <Slides>17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9" baseType="lpstr">
      <vt:lpstr>ＭＳ Ｐゴシック</vt:lpstr>
      <vt:lpstr>Arial</vt:lpstr>
      <vt:lpstr>Arial Narrow</vt:lpstr>
      <vt:lpstr>Arial Unicode MS</vt:lpstr>
      <vt:lpstr>Calibri</vt:lpstr>
      <vt:lpstr>Symbol</vt:lpstr>
      <vt:lpstr>Times New Roman</vt:lpstr>
      <vt:lpstr>Webdings</vt:lpstr>
      <vt:lpstr>Wingdings</vt:lpstr>
      <vt:lpstr>Wingdings 3</vt:lpstr>
      <vt:lpstr>Design1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--- ---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--- ---</dc:creator>
  <cp:lastModifiedBy>Kasper Benjamin</cp:lastModifiedBy>
  <cp:revision>840</cp:revision>
  <cp:lastPrinted>2019-03-24T15:01:01Z</cp:lastPrinted>
  <dcterms:created xsi:type="dcterms:W3CDTF">2008-01-30T09:17:41Z</dcterms:created>
  <dcterms:modified xsi:type="dcterms:W3CDTF">2020-05-29T07:53:44Z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0x01010063D58B39DB41EB4BB8F531A5AAED83D1</vt:lpwstr>
  </property>
</Properties>
</file>