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68" r:id="rId5"/>
    <p:sldMasterId id="2147483992" r:id="rId6"/>
  </p:sldMasterIdLst>
  <p:notesMasterIdLst>
    <p:notesMasterId r:id="rId25"/>
  </p:notesMasterIdLst>
  <p:handoutMasterIdLst>
    <p:handoutMasterId r:id="rId26"/>
  </p:handoutMasterIdLst>
  <p:sldIdLst>
    <p:sldId id="256" r:id="rId7"/>
    <p:sldId id="390" r:id="rId8"/>
    <p:sldId id="389" r:id="rId9"/>
    <p:sldId id="387" r:id="rId10"/>
    <p:sldId id="386" r:id="rId11"/>
    <p:sldId id="382" r:id="rId12"/>
    <p:sldId id="358" r:id="rId13"/>
    <p:sldId id="393" r:id="rId14"/>
    <p:sldId id="375" r:id="rId15"/>
    <p:sldId id="388" r:id="rId16"/>
    <p:sldId id="392" r:id="rId17"/>
    <p:sldId id="338" r:id="rId18"/>
    <p:sldId id="354" r:id="rId19"/>
    <p:sldId id="380" r:id="rId20"/>
    <p:sldId id="339" r:id="rId21"/>
    <p:sldId id="362" r:id="rId22"/>
    <p:sldId id="378" r:id="rId23"/>
    <p:sldId id="333" r:id="rId24"/>
  </p:sldIdLst>
  <p:sldSz cx="12192000" cy="6858000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ez-Schlesinger Carmen" initials="FC" lastIdx="0" clrIdx="0">
    <p:extLst>
      <p:ext uri="{19B8F6BF-5375-455C-9EA6-DF929625EA0E}">
        <p15:presenceInfo xmlns:p15="http://schemas.microsoft.com/office/powerpoint/2012/main" userId="Fernandez-Schlesinger Carm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6600"/>
    <a:srgbClr val="FFFFFF"/>
    <a:srgbClr val="FF8181"/>
    <a:srgbClr val="FF33CC"/>
    <a:srgbClr val="62CC62"/>
    <a:srgbClr val="3AB03A"/>
    <a:srgbClr val="89FF89"/>
    <a:srgbClr val="00D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83" autoAdjust="0"/>
    <p:restoredTop sz="92623" autoAdjust="0"/>
  </p:normalViewPr>
  <p:slideViewPr>
    <p:cSldViewPr snapToGrid="0">
      <p:cViewPr varScale="1">
        <p:scale>
          <a:sx n="103" d="100"/>
          <a:sy n="103" d="100"/>
        </p:scale>
        <p:origin x="130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5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6.xml"/><Relationship Id="rId3" Type="http://schemas.openxmlformats.org/officeDocument/2006/relationships/slide" Target="slides/slide4.xml"/><Relationship Id="rId7" Type="http://schemas.openxmlformats.org/officeDocument/2006/relationships/slide" Target="slides/slide9.xml"/><Relationship Id="rId12" Type="http://schemas.openxmlformats.org/officeDocument/2006/relationships/slide" Target="slides/slide15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8.xml"/><Relationship Id="rId11" Type="http://schemas.openxmlformats.org/officeDocument/2006/relationships/slide" Target="slides/slide13.xml"/><Relationship Id="rId5" Type="http://schemas.openxmlformats.org/officeDocument/2006/relationships/slide" Target="slides/slide7.xml"/><Relationship Id="rId10" Type="http://schemas.openxmlformats.org/officeDocument/2006/relationships/slide" Target="slides/slide12.xml"/><Relationship Id="rId4" Type="http://schemas.openxmlformats.org/officeDocument/2006/relationships/slide" Target="slides/slide6.xml"/><Relationship Id="rId9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abtdata.ktst.shnet.ch\oslw$\root\1\1\1\18642\5.%20Bericht%20zur%20Jahresrechnung\Grundlagen%20f&#252;r%20Berichte\Grafiken\Berechnungen%20Grafik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\\abtdata.ktst.shnet.ch\oslw$\root\1\1\1\18642\5.%20Bericht%20zur%20Jahresrechnung\Grundlagen%20f&#252;r%20Berichte\Grafiken\Kopie%20von%20Investitionen%20(002)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-Arbeitsblatt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\\abtdata.ktst.shnet.ch\oslw$\root\1\1\1\18642\5.%20Bericht%20zur%20Jahresrechnung\Grundlagen%20f&#252;r%20Berichte\Grafiken\Berechnungen%20Grafik.xlsx" TargetMode="External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\\abtdata.ktst.shnet.ch\oslw$\root\1\1\1\18642\5.%20Bericht%20zur%20Jahresrechnung\Grundlagen%20f&#252;r%20Berichte\Grafiken\Berechnungen%20Grafik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\\abtdata.ktst.shnet.ch\oslw$\root\1\1\1\18642\5.%20Bericht%20zur%20Jahresrechnung\Grundlagen%20f&#252;r%20Berichte\Grafiken\Berechnungen%20Grafik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\\abtdata.ktst.shnet.ch\oslw$\root\1\1\1\18642\5.%20Bericht%20zur%20Jahresrechnung\Grundlagen%20f&#252;r%20Berichte\Grafiken\Berechnungen%20Grafik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abtdata.ktst.shnet.ch\oslw$\root\1\1\1\18642\5.%20Bericht%20zur%20Jahresrechnung\Grundlagen%20f&#252;r%20Berichte\Grafiken\Berechnungen%20Grafik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abtdata.ktst.shnet.ch\oslw$\root\1\1\1\18642\5.%20Bericht%20zur%20Jahresrechnung\Grundlagen%20f&#252;r%20Berichte\Grafiken\Berechnungen%20Grafik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abtdata.ktst.shnet.ch\oslw$\root\1\1\1\18642\5.%20Bericht%20zur%20Jahresrechnung\Grundlagen%20f&#252;r%20Berichte\Grafiken\Grafiken%20Medienkonferenz_JR%2023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-Arbeitsblat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Mappe2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18642\5.%20Bericht%20zur%20Jahresrechnung\Grundlagen%20f&#252;r%20Berichte\Grafiken\Grafiken%20Medienkonferenz_JR%20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\\abtdata.ktst.shnet.ch\oslw$\root\1\1\1\18642\5.%20Bericht%20zur%20Jahresrechnung\Grundlagen%20f&#252;r%20Berichte\Grafiken\Berechnungen%20Grafik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abtdata.ktst.shnet.ch\oslw$\root\1\1\1\18642\5.%20Bericht%20zur%20Jahresrechnung\Grundlagen%20f&#252;r%20Berichte\Grafiken\Berechnungen%20Grafik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Ergebnisbrücke_Daniel!$C$5</c:f>
              <c:strCache>
                <c:ptCount val="1"/>
                <c:pt idx="0">
                  <c:v>Balken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Ergebnisbrücke_Daniel!$B$6:$B$17</c:f>
              <c:strCache>
                <c:ptCount val="11"/>
                <c:pt idx="0">
                  <c:v>Budget 2023 wie beschlossen von GSR</c:v>
                </c:pt>
                <c:pt idx="1">
                  <c:v>von SR beschlossene Exekutivkredite (netto)</c:v>
                </c:pt>
                <c:pt idx="2">
                  <c:v>neues Budget 2023 inkl. NK/EK</c:v>
                </c:pt>
                <c:pt idx="3">
                  <c:v>tieferer Personalaufwand</c:v>
                </c:pt>
                <c:pt idx="4">
                  <c:v>tieferer Sachaufwand</c:v>
                </c:pt>
                <c:pt idx="5">
                  <c:v>Diverses netto</c:v>
                </c:pt>
                <c:pt idx="6">
                  <c:v>höhere Steuererträge natürliche Personen</c:v>
                </c:pt>
                <c:pt idx="7">
                  <c:v>höhere Unternehmenssteuererträge</c:v>
                </c:pt>
                <c:pt idx="8">
                  <c:v>Ergebnis vor Einlage in finanzpolitische Reserve</c:v>
                </c:pt>
                <c:pt idx="9">
                  <c:v>Neuorganisation finanzpolitische Reserven</c:v>
                </c:pt>
                <c:pt idx="10">
                  <c:v>ausgewiesenes Gesamtergebnis 2023</c:v>
                </c:pt>
              </c:strCache>
            </c:strRef>
          </c:cat>
          <c:val>
            <c:numRef>
              <c:f>Ergebnisbrücke_Daniel!$C$6:$C$17</c:f>
              <c:numCache>
                <c:formatCode>General</c:formatCode>
                <c:ptCount val="11"/>
                <c:pt idx="0">
                  <c:v>0</c:v>
                </c:pt>
                <c:pt idx="1">
                  <c:v>-3.0459999999999998</c:v>
                </c:pt>
                <c:pt idx="2">
                  <c:v>0</c:v>
                </c:pt>
                <c:pt idx="3">
                  <c:v>-8</c:v>
                </c:pt>
                <c:pt idx="4">
                  <c:v>19.208322129999996</c:v>
                </c:pt>
                <c:pt idx="5">
                  <c:v>7.8083221299999952</c:v>
                </c:pt>
                <c:pt idx="6">
                  <c:v>10.043042949999995</c:v>
                </c:pt>
                <c:pt idx="7">
                  <c:v>18.643042949999995</c:v>
                </c:pt>
                <c:pt idx="9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36-411E-83BF-C8EDF3144199}"/>
            </c:ext>
          </c:extLst>
        </c:ser>
        <c:ser>
          <c:idx val="1"/>
          <c:order val="1"/>
          <c:tx>
            <c:strRef>
              <c:f>Ergebnisbrücke_Daniel!$D$5</c:f>
              <c:strCache>
                <c:ptCount val="1"/>
                <c:pt idx="0">
                  <c:v>Balken 2</c:v>
                </c:pt>
              </c:strCache>
            </c:strRef>
          </c:tx>
          <c:spPr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Horz">
                <a:fgClr>
                  <a:schemeClr val="bg1">
                    <a:lumMod val="6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536-411E-83BF-C8EDF3144199}"/>
              </c:ext>
            </c:extLst>
          </c:dPt>
          <c:dPt>
            <c:idx val="1"/>
            <c:invertIfNegative val="0"/>
            <c:bubble3D val="0"/>
            <c:spPr>
              <a:pattFill prst="dkDnDiag">
                <a:fgClr>
                  <a:srgbClr val="BC2608"/>
                </a:fgClr>
                <a:bgClr>
                  <a:srgbClr val="FF00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536-411E-83BF-C8EDF3144199}"/>
              </c:ext>
            </c:extLst>
          </c:dPt>
          <c:dPt>
            <c:idx val="2"/>
            <c:invertIfNegative val="0"/>
            <c:bubble3D val="0"/>
            <c:spPr>
              <a:pattFill prst="ltHorz">
                <a:fgClr>
                  <a:schemeClr val="bg1">
                    <a:lumMod val="6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536-411E-83BF-C8EDF3144199}"/>
              </c:ext>
            </c:extLst>
          </c:dPt>
          <c:dPt>
            <c:idx val="3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536-411E-83BF-C8EDF3144199}"/>
              </c:ext>
            </c:extLst>
          </c:dPt>
          <c:dPt>
            <c:idx val="4"/>
            <c:invertIfNegative val="0"/>
            <c:bubble3D val="0"/>
            <c:spPr>
              <a:noFill/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536-411E-83BF-C8EDF3144199}"/>
              </c:ext>
            </c:extLst>
          </c:dPt>
          <c:dPt>
            <c:idx val="5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B536-411E-83BF-C8EDF3144199}"/>
              </c:ext>
            </c:extLst>
          </c:dPt>
          <c:dPt>
            <c:idx val="6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B536-411E-83BF-C8EDF3144199}"/>
              </c:ext>
            </c:extLst>
          </c:dPt>
          <c:dPt>
            <c:idx val="7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3AB03A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B536-411E-83BF-C8EDF3144199}"/>
              </c:ext>
            </c:extLst>
          </c:dPt>
          <c:dPt>
            <c:idx val="8"/>
            <c:invertIfNegative val="0"/>
            <c:bubble3D val="0"/>
            <c:spPr>
              <a:pattFill prst="ltHorz">
                <a:fgClr>
                  <a:schemeClr val="bg1">
                    <a:lumMod val="6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B536-411E-83BF-C8EDF3144199}"/>
              </c:ext>
            </c:extLst>
          </c:dPt>
          <c:dPt>
            <c:idx val="9"/>
            <c:invertIfNegative val="0"/>
            <c:bubble3D val="0"/>
            <c:spPr>
              <a:pattFill prst="dkDnDiag">
                <a:fgClr>
                  <a:srgbClr val="C00000"/>
                </a:fgClr>
                <a:bgClr>
                  <a:srgbClr val="FF00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B536-411E-83BF-C8EDF3144199}"/>
              </c:ext>
            </c:extLst>
          </c:dPt>
          <c:dPt>
            <c:idx val="10"/>
            <c:invertIfNegative val="0"/>
            <c:bubble3D val="0"/>
            <c:spPr>
              <a:pattFill prst="ltHorz">
                <a:fgClr>
                  <a:schemeClr val="bg1">
                    <a:lumMod val="65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B536-411E-83BF-C8EDF3144199}"/>
              </c:ext>
            </c:extLst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36-411E-83BF-C8EDF314419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>
                <a:glow rad="127000">
                  <a:schemeClr val="bg1"/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Ergebnisbrücke_Daniel!$B$6:$B$17</c:f>
              <c:strCache>
                <c:ptCount val="11"/>
                <c:pt idx="0">
                  <c:v>Budget 2023 wie beschlossen von GSR</c:v>
                </c:pt>
                <c:pt idx="1">
                  <c:v>von SR beschlossene Exekutivkredite (netto)</c:v>
                </c:pt>
                <c:pt idx="2">
                  <c:v>neues Budget 2023 inkl. NK/EK</c:v>
                </c:pt>
                <c:pt idx="3">
                  <c:v>tieferer Personalaufwand</c:v>
                </c:pt>
                <c:pt idx="4">
                  <c:v>tieferer Sachaufwand</c:v>
                </c:pt>
                <c:pt idx="5">
                  <c:v>Diverses netto</c:v>
                </c:pt>
                <c:pt idx="6">
                  <c:v>höhere Steuererträge natürliche Personen</c:v>
                </c:pt>
                <c:pt idx="7">
                  <c:v>höhere Unternehmenssteuererträge</c:v>
                </c:pt>
                <c:pt idx="8">
                  <c:v>Ergebnis vor Einlage in finanzpolitische Reserve</c:v>
                </c:pt>
                <c:pt idx="9">
                  <c:v>Neuorganisation finanzpolitische Reserven</c:v>
                </c:pt>
                <c:pt idx="10">
                  <c:v>ausgewiesenes Gesamtergebnis 2023</c:v>
                </c:pt>
              </c:strCache>
            </c:strRef>
          </c:cat>
          <c:val>
            <c:numRef>
              <c:f>Ergebnisbrücke_Daniel!$D$6:$D$17</c:f>
              <c:numCache>
                <c:formatCode>_ * #,##0.0_ ;_ * \-#,##0.0_ ;_ * "-"??_ ;_ @_ </c:formatCode>
                <c:ptCount val="11"/>
                <c:pt idx="0">
                  <c:v>-2.8</c:v>
                </c:pt>
                <c:pt idx="1">
                  <c:v>-10.199999999999999</c:v>
                </c:pt>
                <c:pt idx="2">
                  <c:v>-13.1</c:v>
                </c:pt>
                <c:pt idx="3" formatCode="General">
                  <c:v>-5.0999999999999996</c:v>
                </c:pt>
                <c:pt idx="4" formatCode="General">
                  <c:v>-11.4</c:v>
                </c:pt>
                <c:pt idx="5" formatCode="#,##0.0">
                  <c:v>2.2347208199999997</c:v>
                </c:pt>
                <c:pt idx="6" formatCode="General">
                  <c:v>8.6</c:v>
                </c:pt>
                <c:pt idx="7" formatCode="General">
                  <c:v>32.299999999999997</c:v>
                </c:pt>
                <c:pt idx="8" formatCode="0.0">
                  <c:v>50.943042949999992</c:v>
                </c:pt>
                <c:pt idx="9" formatCode="#,##0">
                  <c:v>45.443042949999992</c:v>
                </c:pt>
                <c:pt idx="10" formatCode="General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536-411E-83BF-C8EDF31441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83"/>
        <c:axId val="437501984"/>
        <c:axId val="437502640"/>
      </c:barChart>
      <c:catAx>
        <c:axId val="43750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37502640"/>
        <c:crosses val="autoZero"/>
        <c:auto val="1"/>
        <c:lblAlgn val="ctr"/>
        <c:lblOffset val="100"/>
        <c:noMultiLvlLbl val="0"/>
      </c:catAx>
      <c:valAx>
        <c:axId val="43750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[Mio</a:t>
                </a:r>
                <a:r>
                  <a:rPr lang="en-US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. </a:t>
                </a:r>
                <a:r>
                  <a:rPr lang="en-US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Fr.]</a:t>
                </a:r>
                <a:endParaRPr lang="en-US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4.9566294919454771E-3"/>
              <c:y val="0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3750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19505460842856"/>
          <c:y val="3.5834056256133728E-2"/>
          <c:w val="0.85093034464167561"/>
          <c:h val="0.65668614240356482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Verpflichtungskredite!$A$67</c:f>
              <c:strCache>
                <c:ptCount val="1"/>
                <c:pt idx="0">
                  <c:v>Fortgeführte Verpflichtungskredite (ohne Darlehen)</c:v>
                </c:pt>
              </c:strCache>
            </c:strRef>
          </c:tx>
          <c:spPr>
            <a:pattFill prst="ltUpDiag">
              <a:fgClr>
                <a:schemeClr val="accent1">
                  <a:lumMod val="75000"/>
                </a:schemeClr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Verpflichtungskredite!$D$67:$F$67</c:f>
              <c:numCache>
                <c:formatCode>#,##0.0,</c:formatCode>
                <c:ptCount val="3"/>
                <c:pt idx="0">
                  <c:v>164685.58596999999</c:v>
                </c:pt>
                <c:pt idx="1">
                  <c:v>188308.17300000001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1F-4D04-8279-3B0A38045A4A}"/>
            </c:ext>
          </c:extLst>
        </c:ser>
        <c:ser>
          <c:idx val="4"/>
          <c:order val="3"/>
          <c:tx>
            <c:strRef>
              <c:f>Verpflichtungskredite!$A$81</c:f>
              <c:strCache>
                <c:ptCount val="1"/>
                <c:pt idx="0">
                  <c:v>Sonstige fortgeführte Verpflichtungskredite (ohne Darlehen)</c:v>
                </c:pt>
              </c:strCache>
            </c:strRef>
          </c:tx>
          <c:spPr>
            <a:pattFill prst="dkDnDiag">
              <a:fgClr>
                <a:schemeClr val="accent1">
                  <a:lumMod val="75000"/>
                </a:schemeClr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Verpflichtungskredite!$D$81:$F$81</c:f>
              <c:numCache>
                <c:formatCode>General</c:formatCode>
                <c:ptCount val="3"/>
                <c:pt idx="2" formatCode="#,##0.0,">
                  <c:v>77688.233999999997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1F-4D04-8279-3B0A38045A4A}"/>
            </c:ext>
          </c:extLst>
        </c:ser>
        <c:ser>
          <c:idx val="5"/>
          <c:order val="4"/>
          <c:tx>
            <c:strRef>
              <c:f>Verpflichtungskredite!$A$84</c:f>
              <c:strCache>
                <c:ptCount val="1"/>
                <c:pt idx="0">
                  <c:v>Schulhaus Gräfler, Bebautetechnische Sanierung</c:v>
                </c:pt>
              </c:strCache>
            </c:strRef>
          </c:tx>
          <c:spPr>
            <a:pattFill prst="ltDnDiag">
              <a:fgClr>
                <a:schemeClr val="accent6">
                  <a:lumMod val="75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Verpflichtungskredite!$D$72:$F$72</c:f>
              <c:numCache>
                <c:formatCode>General</c:formatCode>
                <c:ptCount val="3"/>
                <c:pt idx="2" formatCode="#,##0.0,">
                  <c:v>13772.710999999999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1F-4D04-8279-3B0A38045A4A}"/>
            </c:ext>
          </c:extLst>
        </c:ser>
        <c:ser>
          <c:idx val="12"/>
          <c:order val="5"/>
          <c:tx>
            <c:strRef>
              <c:f>Verpflichtungskredite!$A$79</c:f>
              <c:strCache>
                <c:ptCount val="1"/>
                <c:pt idx="0">
                  <c:v>Schulanlage Steig, Erweiterung</c:v>
                </c:pt>
              </c:strCache>
            </c:strRef>
          </c:tx>
          <c:spPr>
            <a:pattFill prst="pct5">
              <a:fgClr>
                <a:schemeClr val="accent6">
                  <a:lumMod val="75000"/>
                </a:schemeClr>
              </a:fgClr>
              <a:bgClr>
                <a:schemeClr val="accent6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Verpflichtungskredite!$D$79:$F$79</c:f>
              <c:numCache>
                <c:formatCode>General</c:formatCode>
                <c:ptCount val="3"/>
                <c:pt idx="2" formatCode="#,##0.0,">
                  <c:v>18545.323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1F-4D04-8279-3B0A38045A4A}"/>
            </c:ext>
          </c:extLst>
        </c:ser>
        <c:ser>
          <c:idx val="9"/>
          <c:order val="6"/>
          <c:tx>
            <c:strRef>
              <c:f>Verpflichtungskredite!$A$80</c:f>
              <c:strCache>
                <c:ptCount val="1"/>
                <c:pt idx="0">
                  <c:v>Schulhaus Kreuzgut, Erweiterung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Verpflichtungskredite!$D$80:$F$80</c:f>
            </c:numRef>
          </c:val>
          <c:extLst>
            <c:ext xmlns:c16="http://schemas.microsoft.com/office/drawing/2014/chart" uri="{C3380CC4-5D6E-409C-BE32-E72D297353CC}">
              <c16:uniqueId val="{00000004-F31F-4D04-8279-3B0A38045A4A}"/>
            </c:ext>
          </c:extLst>
        </c:ser>
        <c:ser>
          <c:idx val="6"/>
          <c:order val="7"/>
          <c:tx>
            <c:strRef>
              <c:f>Verpflichtungskredite!$A$73</c:f>
              <c:strCache>
                <c:ptCount val="1"/>
                <c:pt idx="0">
                  <c:v>Stadthausgeviert</c:v>
                </c:pt>
              </c:strCache>
            </c:strRef>
          </c:tx>
          <c:spPr>
            <a:pattFill prst="dkUpDiag">
              <a:fgClr>
                <a:schemeClr val="accent6">
                  <a:lumMod val="75000"/>
                </a:schemeClr>
              </a:fgClr>
              <a:bgClr>
                <a:schemeClr val="accent6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Verpflichtungskredite!$D$73:$F$73</c:f>
              <c:numCache>
                <c:formatCode>General</c:formatCode>
                <c:ptCount val="3"/>
                <c:pt idx="2" formatCode="#,##0.0,">
                  <c:v>10997.241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1F-4D04-8279-3B0A38045A4A}"/>
            </c:ext>
          </c:extLst>
        </c:ser>
        <c:ser>
          <c:idx val="7"/>
          <c:order val="9"/>
          <c:tx>
            <c:strRef>
              <c:f>Verpflichtungskredite!$A$71</c:f>
              <c:strCache>
                <c:ptCount val="1"/>
                <c:pt idx="0">
                  <c:v>Kammgarn West</c:v>
                </c:pt>
              </c:strCache>
            </c:strRef>
          </c:tx>
          <c:spPr>
            <a:pattFill prst="shingle">
              <a:fgClr>
                <a:schemeClr val="accent6">
                  <a:lumMod val="75000"/>
                </a:schemeClr>
              </a:fgClr>
              <a:bgClr>
                <a:schemeClr val="accent6">
                  <a:lumMod val="40000"/>
                  <a:lumOff val="60000"/>
                </a:schemeClr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9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Verpflichtungskredite!$D$71:$F$71</c:f>
              <c:numCache>
                <c:formatCode>General</c:formatCode>
                <c:ptCount val="3"/>
                <c:pt idx="2" formatCode="#,##0.0,">
                  <c:v>28037.228999999999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1F-4D04-8279-3B0A38045A4A}"/>
            </c:ext>
          </c:extLst>
        </c:ser>
        <c:ser>
          <c:idx val="8"/>
          <c:order val="11"/>
          <c:tx>
            <c:strRef>
              <c:f>Verpflichtungskredite!$A$74:$B$74</c:f>
              <c:strCache>
                <c:ptCount val="2"/>
                <c:pt idx="0">
                  <c:v>Rheinuferstrasse, Aufwertung  (Agglo 1, Massnahme 22)</c:v>
                </c:pt>
              </c:strCache>
            </c:strRef>
          </c:tx>
          <c:spPr>
            <a:pattFill prst="pct80">
              <a:fgClr>
                <a:schemeClr val="accent6">
                  <a:lumMod val="75000"/>
                </a:schemeClr>
              </a:fgClr>
              <a:bgClr>
                <a:schemeClr val="accent6">
                  <a:lumMod val="40000"/>
                  <a:lumOff val="60000"/>
                </a:schemeClr>
              </a:bgClr>
            </a:patt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 rot="0" spcFirstLastPara="1" vertOverflow="overflow" horzOverflow="overflow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900" b="0" i="0" u="none" strike="noStrike" kern="1200" baseline="0">
                        <a:ln cmpd="sng">
                          <a:noFill/>
                        </a:ln>
                        <a:solidFill>
                          <a:schemeClr val="tx1"/>
                        </a:solidFill>
                        <a:effectLst>
                          <a:glow rad="139700">
                            <a:schemeClr val="bg1"/>
                          </a:glo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8FA4E7BB-8EF9-44C2-9EBD-B7E6B29E928F}" type="VALUE">
                      <a:rPr lang="en-US" b="1">
                        <a:effectLst>
                          <a:glow rad="139700">
                            <a:schemeClr val="bg1"/>
                          </a:glow>
                        </a:effectLst>
                        <a:latin typeface="Arial Narrow" panose="020B0606020202030204" pitchFamily="34" charset="0"/>
                      </a:rPr>
                      <a:pPr algn="ctr">
                        <a:defRPr>
                          <a:ln cmpd="sng"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glow rad="139700">
                              <a:schemeClr val="bg1"/>
                            </a:glow>
                          </a:effectLst>
                        </a:defRPr>
                      </a:pPr>
                      <a:t>[WERT]</a:t>
                    </a:fld>
                    <a:endParaRPr lang="de-CH"/>
                  </a:p>
                </c:rich>
              </c:tx>
              <c:numFmt formatCode="#,##0.0,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900" b="0" i="0" u="none" strike="noStrike" kern="1200" baseline="0">
                      <a:ln cmpd="sng">
                        <a:noFill/>
                      </a:ln>
                      <a:solidFill>
                        <a:schemeClr val="tx1"/>
                      </a:solidFill>
                      <a:effectLst>
                        <a:glow rad="139700">
                          <a:schemeClr val="bg1"/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31F-4D04-8279-3B0A38045A4A}"/>
                </c:ext>
              </c:extLst>
            </c:dLbl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ln cmpd="sng">
                      <a:noFill/>
                    </a:ln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Verpflichtungskredite!$D$74:$F$74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8-F31F-4D04-8279-3B0A38045A4A}"/>
            </c:ext>
          </c:extLst>
        </c:ser>
        <c:ser>
          <c:idx val="11"/>
          <c:order val="12"/>
          <c:tx>
            <c:strRef>
              <c:f>Verpflichtungskredite!$A$75</c:f>
              <c:strCache>
                <c:ptCount val="1"/>
                <c:pt idx="0">
                  <c:v>Schulhaus Kreuzgut, Erweiterung</c:v>
                </c:pt>
              </c:strCache>
            </c:strRef>
          </c:tx>
          <c:spPr>
            <a:pattFill prst="pct5">
              <a:fgClr>
                <a:schemeClr val="accent6">
                  <a:lumMod val="75000"/>
                </a:schemeClr>
              </a:fgClr>
              <a:bgClr>
                <a:schemeClr val="accent6">
                  <a:lumMod val="40000"/>
                  <a:lumOff val="60000"/>
                </a:schemeClr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-4.848846747616954E-3"/>
                </c:manualLayout>
              </c:layout>
              <c:tx>
                <c:rich>
                  <a:bodyPr/>
                  <a:lstStyle/>
                  <a:p>
                    <a:fld id="{AD0A9BC8-5D53-4622-AFA3-79D49AECFE3E}" type="VALUE">
                      <a:rPr lang="en-US" b="1">
                        <a:latin typeface="Arial Narrow" panose="020B0606020202030204" pitchFamily="34" charset="0"/>
                      </a:rPr>
                      <a:pPr/>
                      <a:t>[WERT]</a:t>
                    </a:fld>
                    <a:endParaRPr lang="de-C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31F-4D04-8279-3B0A38045A4A}"/>
                </c:ext>
              </c:extLst>
            </c:dLbl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glow rad="139700">
                        <a:schemeClr val="bg1"/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Verpflichtungskredite!$D$75:$F$75</c:f>
              <c:numCache>
                <c:formatCode>General</c:formatCode>
                <c:ptCount val="3"/>
                <c:pt idx="2" formatCode="#,##0.0,">
                  <c:v>7737.4350000000004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31F-4D04-8279-3B0A38045A4A}"/>
            </c:ext>
          </c:extLst>
        </c:ser>
        <c:ser>
          <c:idx val="13"/>
          <c:order val="13"/>
          <c:tx>
            <c:strRef>
              <c:f>Verpflichtungskredite!$A$76</c:f>
              <c:strCache>
                <c:ptCount val="1"/>
                <c:pt idx="0">
                  <c:v>KSS, Neubau Hallenbad</c:v>
                </c:pt>
              </c:strCache>
            </c:strRef>
          </c:tx>
          <c:spPr>
            <a:pattFill prst="ltHorz">
              <a:fgClr>
                <a:schemeClr val="accent6">
                  <a:lumMod val="75000"/>
                </a:schemeClr>
              </a:fgClr>
              <a:bgClr>
                <a:schemeClr val="accent6">
                  <a:lumMod val="40000"/>
                  <a:lumOff val="60000"/>
                </a:schemeClr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fld id="{03F87C60-28ED-43B8-9604-1AA2E5A1B4BB}" type="VALUE">
                      <a:rPr lang="en-US" b="1">
                        <a:latin typeface="Arial Narrow" panose="020B0606020202030204" pitchFamily="34" charset="0"/>
                      </a:rPr>
                      <a:pPr/>
                      <a:t>[WERT]</a:t>
                    </a:fld>
                    <a:endParaRPr lang="de-C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31F-4D04-8279-3B0A38045A4A}"/>
                </c:ext>
              </c:extLst>
            </c:dLbl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glow rad="139700">
                        <a:schemeClr val="bg1"/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Verpflichtungskredite!$D$76:$F$76</c:f>
              <c:numCache>
                <c:formatCode>General</c:formatCode>
                <c:ptCount val="3"/>
                <c:pt idx="2" formatCode="#,##0.0,">
                  <c:v>31530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31F-4D04-8279-3B0A38045A4A}"/>
            </c:ext>
          </c:extLst>
        </c:ser>
        <c:ser>
          <c:idx val="14"/>
          <c:order val="14"/>
          <c:tx>
            <c:strRef>
              <c:f>Verpflichtungskredite!$A$77</c:f>
              <c:strCache>
                <c:ptCount val="1"/>
                <c:pt idx="0">
                  <c:v>Sportanlage Schweizersbild</c:v>
                </c:pt>
              </c:strCache>
            </c:strRef>
          </c:tx>
          <c:spPr>
            <a:pattFill prst="lgCheck">
              <a:fgClr>
                <a:schemeClr val="accent6">
                  <a:lumMod val="75000"/>
                </a:schemeClr>
              </a:fgClr>
              <a:bgClr>
                <a:schemeClr val="accent6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8122C2F8-408D-4130-A438-FF603F2EF0F7}" type="VALUE">
                      <a:rPr lang="en-US" b="1">
                        <a:latin typeface="Arial Narrow" panose="020B0606020202030204" pitchFamily="34" charset="0"/>
                      </a:rPr>
                      <a:pPr/>
                      <a:t>[WERT]</a:t>
                    </a:fld>
                    <a:endParaRPr lang="de-C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31F-4D04-8279-3B0A38045A4A}"/>
                </c:ext>
              </c:extLst>
            </c:dLbl>
            <c:numFmt formatCode="#,##0.0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glow rad="139700">
                        <a:schemeClr val="bg1"/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Verpflichtungskredite!$D$77:$F$77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E-F31F-4D04-8279-3B0A38045A4A}"/>
            </c:ext>
          </c:extLst>
        </c:ser>
        <c:ser>
          <c:idx val="15"/>
          <c:order val="15"/>
          <c:tx>
            <c:strRef>
              <c:f>Verpflichtungskredite!$A$78:$B$78</c:f>
              <c:strCache>
                <c:ptCount val="2"/>
                <c:pt idx="0">
                  <c:v>Schulhaus Gräfler, Gebäudetechnische Sanierung 1. Etappe</c:v>
                </c:pt>
              </c:strCache>
            </c:strRef>
          </c:tx>
          <c:spPr>
            <a:pattFill prst="wdUpDiag">
              <a:fgClr>
                <a:schemeClr val="accent6">
                  <a:lumMod val="75000"/>
                </a:schemeClr>
              </a:fgClr>
              <a:bgClr>
                <a:schemeClr val="accent6">
                  <a:lumMod val="40000"/>
                  <a:lumOff val="60000"/>
                </a:schemeClr>
              </a:bgClr>
            </a:patt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4.5647254874731452E-2"/>
                  <c:y val="2.42442337380847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glow rad="139700">
                            <a:schemeClr val="bg1">
                              <a:lumMod val="95000"/>
                            </a:schemeClr>
                          </a:glo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EF27E8BF-3078-42CB-B71E-E98F3E83FCD9}" type="VALUE">
                      <a:rPr lang="en-US" b="1">
                        <a:effectLst>
                          <a:glow rad="139700">
                            <a:schemeClr val="bg1">
                              <a:lumMod val="95000"/>
                            </a:schemeClr>
                          </a:glow>
                        </a:effectLst>
                        <a:latin typeface="Arial Narrow" panose="020B0606020202030204" pitchFamily="34" charset="0"/>
                      </a:rPr>
                      <a:pPr>
                        <a:defRPr>
                          <a:effectLst>
                            <a:glow rad="139700">
                              <a:schemeClr val="bg1">
                                <a:lumMod val="95000"/>
                              </a:schemeClr>
                            </a:glow>
                          </a:effectLst>
                        </a:defRPr>
                      </a:pPr>
                      <a:t>[WERT]</a:t>
                    </a:fld>
                    <a:endParaRPr lang="de-CH"/>
                  </a:p>
                </c:rich>
              </c:tx>
              <c:numFmt formatCode="#,##0.0,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glow rad="139700">
                          <a:schemeClr val="bg1">
                            <a:lumMod val="95000"/>
                          </a:schemeClr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F31F-4D04-8279-3B0A38045A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glow rad="139700">
                        <a:schemeClr val="bg1">
                          <a:lumMod val="95000"/>
                        </a:schemeClr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Verpflichtungskredite!$D$66:$F$66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2023 (Grossprojekte einzeln)</c:v>
                </c:pt>
              </c:strCache>
            </c:strRef>
          </c:cat>
          <c:val>
            <c:numRef>
              <c:f>Verpflichtungskredite!$D$78:$F$78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0-F31F-4D04-8279-3B0A38045A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481335496"/>
        <c:axId val="48133588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Verpflichtungskredite!$A$66</c15:sqref>
                        </c15:formulaRef>
                      </c:ext>
                    </c:extLst>
                    <c:strCache>
                      <c:ptCount val="1"/>
                      <c:pt idx="0">
                        <c:v>Volumen [Mio. Fr.]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Verpflichtungskredite!$D$66:$F$66</c15:sqref>
                        </c15:formulaRef>
                      </c:ext>
                    </c:extLst>
                    <c:strCach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2023 (Grossprojekte einzeln)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Verpflichtungskredite!$D$66:$F$66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F31F-4D04-8279-3B0A38045A4A}"/>
                  </c:ext>
                </c:extLst>
              </c15:ser>
            </c15:filteredBarSeries>
            <c15:filteredBar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Verpflichtungskredite!$A$69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Verpflichtungskredite!$D$66:$F$66</c15:sqref>
                        </c15:formulaRef>
                      </c:ext>
                    </c:extLst>
                    <c:strCach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2023 (Grossprojekte einzeln)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Verpflichtungskredite!$D$69:$F$69</c15:sqref>
                        </c15:formulaRef>
                      </c:ext>
                    </c:extLst>
                    <c:numCache>
                      <c:formatCode>#,##0.0,</c:formatCode>
                      <c:ptCount val="3"/>
                      <c:pt idx="0">
                        <c:v>173578.17828999998</c:v>
                      </c:pt>
                      <c:pt idx="1">
                        <c:v>191887.12300000002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F31F-4D04-8279-3B0A38045A4A}"/>
                  </c:ext>
                </c:extLst>
              </c15:ser>
            </c15:filteredBarSeries>
            <c15:filteredBarSeries>
              <c15:ser>
                <c:idx val="10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Verpflichtungskredite!$A$70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ysClr val="windowText" lastClr="00000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Verpflichtungskredite!$D$66:$F$66</c15:sqref>
                        </c15:formulaRef>
                      </c:ext>
                    </c:extLst>
                    <c:strCach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2023 (Grossprojekte einzeln)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Verpflichtungskredite!$D$70:$F$70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F31F-4D04-8279-3B0A38045A4A}"/>
                  </c:ext>
                </c:extLst>
              </c15:ser>
            </c15:filteredBarSeries>
            <c15:filteredBarSeries>
              <c15:ser>
                <c:idx val="2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Verpflichtungskredite!$A$68</c15:sqref>
                        </c15:formulaRef>
                      </c:ext>
                    </c:extLst>
                    <c:strCache>
                      <c:ptCount val="1"/>
                      <c:pt idx="0">
                        <c:v>Abgeschlossene Verpflichtungskredite</c:v>
                      </c:pt>
                    </c:strCache>
                  </c:strRef>
                </c:tx>
                <c:spPr>
                  <a:pattFill prst="zigZag">
                    <a:fgClr>
                      <a:schemeClr val="bg1">
                        <a:lumMod val="65000"/>
                      </a:schemeClr>
                    </a:fgClr>
                    <a:bgClr>
                      <a:schemeClr val="bg1">
                        <a:lumMod val="95000"/>
                      </a:schemeClr>
                    </a:bgClr>
                  </a:pattFill>
                  <a:ln w="6350">
                    <a:solidFill>
                      <a:schemeClr val="tx1"/>
                    </a:solidFill>
                    <a:prstDash val="dash"/>
                  </a:ln>
                  <a:effectLst/>
                </c:spPr>
                <c:invertIfNegative val="0"/>
                <c:dLbls>
                  <c:numFmt formatCode="#,##0.0,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de-CH" sz="900" b="1" i="0" u="none" strike="noStrike" kern="1200" baseline="0">
                          <a:solidFill>
                            <a:schemeClr val="tx1"/>
                          </a:solidFill>
                          <a:effectLst>
                            <a:glow rad="215900">
                              <a:schemeClr val="bg1"/>
                            </a:glow>
                          </a:effectLst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de-DE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Verpflichtungskredite!$D$66:$F$66</c15:sqref>
                        </c15:formulaRef>
                      </c:ext>
                    </c:extLst>
                    <c:strCach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2023 (Grossprojekte einzeln)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Verpflichtungskredite!$D$68:$F$68</c15:sqref>
                        </c15:formulaRef>
                      </c:ext>
                    </c:extLst>
                    <c:numCache>
                      <c:formatCode>#,##0.0,</c:formatCode>
                      <c:ptCount val="3"/>
                      <c:pt idx="0">
                        <c:v>8892.5923199999997</c:v>
                      </c:pt>
                      <c:pt idx="1">
                        <c:v>3578.95</c:v>
                      </c:pt>
                      <c:pt idx="2">
                        <c:v>3578.95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F31F-4D04-8279-3B0A38045A4A}"/>
                  </c:ext>
                </c:extLst>
              </c15:ser>
            </c15:filteredBarSeries>
          </c:ext>
        </c:extLst>
      </c:barChart>
      <c:catAx>
        <c:axId val="481335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81335888"/>
        <c:crosses val="autoZero"/>
        <c:auto val="1"/>
        <c:lblAlgn val="ctr"/>
        <c:lblOffset val="100"/>
        <c:noMultiLvlLbl val="0"/>
      </c:catAx>
      <c:valAx>
        <c:axId val="48133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90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Mio. Fr.</a:t>
                </a:r>
              </a:p>
            </c:rich>
          </c:tx>
          <c:layout>
            <c:manualLayout>
              <c:xMode val="edge"/>
              <c:yMode val="edge"/>
              <c:x val="3.4830973498855772E-3"/>
              <c:y val="2.047953508582473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81335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9799207327293803E-2"/>
          <c:y val="0.75337082631234376"/>
          <c:w val="0.55554219969379481"/>
          <c:h val="0.24662917368765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420487880191446"/>
          <c:y val="1.2035132292695697E-3"/>
          <c:w val="0.6481644022438372"/>
          <c:h val="0.89025307890322902"/>
        </c:manualLayout>
      </c:layout>
      <c:barChart>
        <c:barDir val="bar"/>
        <c:grouping val="stacked"/>
        <c:varyColors val="0"/>
        <c:ser>
          <c:idx val="0"/>
          <c:order val="0"/>
          <c:spPr>
            <a:pattFill prst="ltUpDiag">
              <a:fgClr>
                <a:schemeClr val="accent6">
                  <a:lumMod val="75000"/>
                </a:schemeClr>
              </a:fgClr>
              <a:bgClr>
                <a:schemeClr val="accent6">
                  <a:lumMod val="75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cat>
            <c:strRef>
              <c:f>Tabelle1!$C$3:$C$22</c:f>
              <c:strCache>
                <c:ptCount val="20"/>
                <c:pt idx="0">
                  <c:v>Stadthausgeviert</c:v>
                </c:pt>
                <c:pt idx="1">
                  <c:v>Kammgarnareal</c:v>
                </c:pt>
                <c:pt idx="2">
                  <c:v>Magazin Grün SH</c:v>
                </c:pt>
                <c:pt idx="3">
                  <c:v>Bahhofstrasse</c:v>
                </c:pt>
                <c:pt idx="4">
                  <c:v>Aufwertung Adler/Schwabentor</c:v>
                </c:pt>
                <c:pt idx="5">
                  <c:v>Schulhaus Kreuzgut</c:v>
                </c:pt>
                <c:pt idx="6">
                  <c:v>Sportanlage Schweizersbild</c:v>
                </c:pt>
                <c:pt idx="7">
                  <c:v>Sanierung Schulhaus Gräfler</c:v>
                </c:pt>
                <c:pt idx="8">
                  <c:v>Erweiterung Schulanlage Steig</c:v>
                </c:pt>
                <c:pt idx="9">
                  <c:v>Erweiterung Schulhaus Emmersberg*</c:v>
                </c:pt>
                <c:pt idx="10">
                  <c:v>Kinderzentrum Geissberg*</c:v>
                </c:pt>
                <c:pt idx="11">
                  <c:v>Schulanlage Alpenblick*</c:v>
                </c:pt>
                <c:pt idx="12">
                  <c:v>Aufwertung Rheinuferpromenade*</c:v>
                </c:pt>
                <c:pt idx="13">
                  <c:v>Hallenbadneubau</c:v>
                </c:pt>
                <c:pt idx="14">
                  <c:v>E-Bus Ortsverkehr</c:v>
                </c:pt>
                <c:pt idx="15">
                  <c:v>E-Bus Regionalverkehr</c:v>
                </c:pt>
                <c:pt idx="16">
                  <c:v>Sanierung &amp; Erweiterung Busdepot</c:v>
                </c:pt>
                <c:pt idx="17">
                  <c:v>Einstellhalle Regionalbusse</c:v>
                </c:pt>
                <c:pt idx="18">
                  <c:v>Werkhof SH POWER</c:v>
                </c:pt>
                <c:pt idx="19">
                  <c:v>Wärmeverbünde</c:v>
                </c:pt>
              </c:strCache>
            </c:strRef>
          </c:cat>
          <c:val>
            <c:numRef>
              <c:f>Tabelle1!$D$3:$D$22</c:f>
              <c:numCache>
                <c:formatCode>General</c:formatCode>
                <c:ptCount val="20"/>
                <c:pt idx="0">
                  <c:v>13.5</c:v>
                </c:pt>
                <c:pt idx="1">
                  <c:v>3.3</c:v>
                </c:pt>
                <c:pt idx="2">
                  <c:v>0.1</c:v>
                </c:pt>
                <c:pt idx="3">
                  <c:v>0.8</c:v>
                </c:pt>
                <c:pt idx="4">
                  <c:v>0.3</c:v>
                </c:pt>
                <c:pt idx="5">
                  <c:v>5.5</c:v>
                </c:pt>
                <c:pt idx="6">
                  <c:v>6.6</c:v>
                </c:pt>
                <c:pt idx="7">
                  <c:v>2.2999999999999998</c:v>
                </c:pt>
                <c:pt idx="8">
                  <c:v>0.7</c:v>
                </c:pt>
                <c:pt idx="9">
                  <c:v>0.4</c:v>
                </c:pt>
                <c:pt idx="10">
                  <c:v>0.5</c:v>
                </c:pt>
                <c:pt idx="11">
                  <c:v>0.2</c:v>
                </c:pt>
                <c:pt idx="12">
                  <c:v>0.6</c:v>
                </c:pt>
                <c:pt idx="13">
                  <c:v>0.2</c:v>
                </c:pt>
                <c:pt idx="14">
                  <c:v>27.8</c:v>
                </c:pt>
                <c:pt idx="15">
                  <c:v>0</c:v>
                </c:pt>
                <c:pt idx="16">
                  <c:v>14.3</c:v>
                </c:pt>
                <c:pt idx="17">
                  <c:v>7.3</c:v>
                </c:pt>
                <c:pt idx="18">
                  <c:v>6.1</c:v>
                </c:pt>
                <c:pt idx="19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D8-4D2E-89E4-971C3B8B8108}"/>
            </c:ext>
          </c:extLst>
        </c:ser>
        <c:ser>
          <c:idx val="1"/>
          <c:order val="1"/>
          <c:spPr>
            <a:pattFill prst="dkUpDiag">
              <a:fgClr>
                <a:schemeClr val="accent6">
                  <a:lumMod val="75000"/>
                </a:schemeClr>
              </a:fgClr>
              <a:bgClr>
                <a:schemeClr val="accent6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B07152C-63C5-4485-92B3-39963F1BAE9F}" type="CELLRANGE">
                      <a:rPr lang="en-US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8D8-4D2E-89E4-971C3B8B810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E6BF029-9135-4673-AFA2-308860BBC8FB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28D8-4D2E-89E4-971C3B8B810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B0E5B64-707F-412F-9DCA-FA42010E9E8D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28D8-4D2E-89E4-971C3B8B8108}"/>
                </c:ext>
              </c:extLst>
            </c:dLbl>
            <c:dLbl>
              <c:idx val="3"/>
              <c:layout>
                <c:manualLayout>
                  <c:x val="-3.4511603540913491E-3"/>
                  <c:y val="1.8760869369165769E-17"/>
                </c:manualLayout>
              </c:layout>
              <c:tx>
                <c:rich>
                  <a:bodyPr/>
                  <a:lstStyle/>
                  <a:p>
                    <a:fld id="{D3895DF8-3D8D-496E-89EF-8C080BF498DE}" type="CELLRANGE">
                      <a:rPr lang="en-US"/>
                      <a:pPr/>
                      <a:t>[ZELLBEREICH]</a:t>
                    </a:fld>
                    <a:endParaRPr lang="de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28D8-4D2E-89E4-971C3B8B810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4EC5F49-E58F-4B5B-AB96-B628620D90BD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28D8-4D2E-89E4-971C3B8B810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8EA814D-7B91-4233-A7A9-D3193A8DBD9B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28D8-4D2E-89E4-971C3B8B8108}"/>
                </c:ext>
              </c:extLst>
            </c:dLbl>
            <c:dLbl>
              <c:idx val="6"/>
              <c:layout>
                <c:manualLayout>
                  <c:x val="-2.0546638019453917E-2"/>
                  <c:y val="0"/>
                </c:manualLayout>
              </c:layout>
              <c:tx>
                <c:rich>
                  <a:bodyPr/>
                  <a:lstStyle/>
                  <a:p>
                    <a:fld id="{0BA9C5CB-A549-4B4C-98BA-D45CC3749DB7}" type="CELLRANGE">
                      <a:rPr lang="en-US"/>
                      <a:pPr/>
                      <a:t>[ZELLBEREICH]</a:t>
                    </a:fld>
                    <a:endParaRPr lang="de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28D8-4D2E-89E4-971C3B8B8108}"/>
                </c:ext>
              </c:extLst>
            </c:dLbl>
            <c:dLbl>
              <c:idx val="7"/>
              <c:layout>
                <c:manualLayout>
                  <c:x val="-1.053102489172985E-2"/>
                  <c:y val="3.7521738738331538E-17"/>
                </c:manualLayout>
              </c:layout>
              <c:tx>
                <c:rich>
                  <a:bodyPr/>
                  <a:lstStyle/>
                  <a:p>
                    <a:fld id="{F81490D2-6F31-496B-9045-25D5AB52C76F}" type="CELLRANGE">
                      <a:rPr lang="en-US"/>
                      <a:pPr/>
                      <a:t>[ZELLBEREICH]</a:t>
                    </a:fld>
                    <a:endParaRPr lang="de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28D8-4D2E-89E4-971C3B8B810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7997E319-5F12-4937-94F1-C0F2404C38E4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28D8-4D2E-89E4-971C3B8B810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BBA787CD-430F-4517-8CC8-383FA2738BD6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28D8-4D2E-89E4-971C3B8B8108}"/>
                </c:ext>
              </c:extLst>
            </c:dLbl>
            <c:dLbl>
              <c:idx val="10"/>
              <c:layout>
                <c:manualLayout>
                  <c:x val="-5.2414083160240814E-3"/>
                  <c:y val="7.5043477476663076E-17"/>
                </c:manualLayout>
              </c:layout>
              <c:tx>
                <c:rich>
                  <a:bodyPr/>
                  <a:lstStyle/>
                  <a:p>
                    <a:fld id="{531A4586-F4AB-4489-8F5C-F8F8AAD7C315}" type="CELLRANGE">
                      <a:rPr lang="en-US"/>
                      <a:pPr/>
                      <a:t>[ZELLBEREICH]</a:t>
                    </a:fld>
                    <a:endParaRPr lang="de-CH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28D8-4D2E-89E4-971C3B8B8108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C4229DB0-690C-486B-90B3-4D6F9B99661F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28D8-4D2E-89E4-971C3B8B8108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58782891-BF32-4B1B-A76A-4699912B8352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28D8-4D2E-89E4-971C3B8B8108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A5556CA1-8E94-4660-ACFA-89109D7285D4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28D8-4D2E-89E4-971C3B8B8108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C9E82FEA-4DDC-40EE-BA47-D647C8D41E4E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28D8-4D2E-89E4-971C3B8B8108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25607E82-F194-4E67-96A9-774BD19393BF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28D8-4D2E-89E4-971C3B8B8108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6B4A8CDE-7A51-4ACF-8A22-53C843E45773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28D8-4D2E-89E4-971C3B8B8108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fld id="{719519B4-3EFA-45B4-9A15-7963EAA699AE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28D8-4D2E-89E4-971C3B8B8108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513E1C5A-7BCB-4DCE-B520-0B719A971E6C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28D8-4D2E-89E4-971C3B8B8108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F24C2147-4AC6-485E-8E7B-31CF91D1C44B}" type="CELLRANGE">
                      <a:rPr lang="de-CH"/>
                      <a:pPr/>
                      <a:t>[ZELLBEREICH]</a:t>
                    </a:fld>
                    <a:endParaRPr lang="de-CH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28D8-4D2E-89E4-971C3B8B810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Tabelle1!$C$3:$C$22</c:f>
              <c:strCache>
                <c:ptCount val="20"/>
                <c:pt idx="0">
                  <c:v>Stadthausgeviert</c:v>
                </c:pt>
                <c:pt idx="1">
                  <c:v>Kammgarnareal</c:v>
                </c:pt>
                <c:pt idx="2">
                  <c:v>Magazin Grün SH</c:v>
                </c:pt>
                <c:pt idx="3">
                  <c:v>Bahhofstrasse</c:v>
                </c:pt>
                <c:pt idx="4">
                  <c:v>Aufwertung Adler/Schwabentor</c:v>
                </c:pt>
                <c:pt idx="5">
                  <c:v>Schulhaus Kreuzgut</c:v>
                </c:pt>
                <c:pt idx="6">
                  <c:v>Sportanlage Schweizersbild</c:v>
                </c:pt>
                <c:pt idx="7">
                  <c:v>Sanierung Schulhaus Gräfler</c:v>
                </c:pt>
                <c:pt idx="8">
                  <c:v>Erweiterung Schulanlage Steig</c:v>
                </c:pt>
                <c:pt idx="9">
                  <c:v>Erweiterung Schulhaus Emmersberg*</c:v>
                </c:pt>
                <c:pt idx="10">
                  <c:v>Kinderzentrum Geissberg*</c:v>
                </c:pt>
                <c:pt idx="11">
                  <c:v>Schulanlage Alpenblick*</c:v>
                </c:pt>
                <c:pt idx="12">
                  <c:v>Aufwertung Rheinuferpromenade*</c:v>
                </c:pt>
                <c:pt idx="13">
                  <c:v>Hallenbadneubau</c:v>
                </c:pt>
                <c:pt idx="14">
                  <c:v>E-Bus Ortsverkehr</c:v>
                </c:pt>
                <c:pt idx="15">
                  <c:v>E-Bus Regionalverkehr</c:v>
                </c:pt>
                <c:pt idx="16">
                  <c:v>Sanierung &amp; Erweiterung Busdepot</c:v>
                </c:pt>
                <c:pt idx="17">
                  <c:v>Einstellhalle Regionalbusse</c:v>
                </c:pt>
                <c:pt idx="18">
                  <c:v>Werkhof SH POWER</c:v>
                </c:pt>
                <c:pt idx="19">
                  <c:v>Wärmeverbünde</c:v>
                </c:pt>
              </c:strCache>
            </c:strRef>
          </c:cat>
          <c:val>
            <c:numRef>
              <c:f>Tabelle1!$E$3:$E$22</c:f>
              <c:numCache>
                <c:formatCode>General</c:formatCode>
                <c:ptCount val="20"/>
                <c:pt idx="0">
                  <c:v>12.3</c:v>
                </c:pt>
                <c:pt idx="1">
                  <c:v>28.2</c:v>
                </c:pt>
                <c:pt idx="2">
                  <c:v>13.8</c:v>
                </c:pt>
                <c:pt idx="3">
                  <c:v>6.3</c:v>
                </c:pt>
                <c:pt idx="4">
                  <c:v>11.5</c:v>
                </c:pt>
                <c:pt idx="5">
                  <c:v>8.1999999999999993</c:v>
                </c:pt>
                <c:pt idx="6">
                  <c:v>0</c:v>
                </c:pt>
                <c:pt idx="7">
                  <c:v>3.2</c:v>
                </c:pt>
                <c:pt idx="8">
                  <c:v>20.400000000000002</c:v>
                </c:pt>
                <c:pt idx="9">
                  <c:v>9.6</c:v>
                </c:pt>
                <c:pt idx="10">
                  <c:v>6.5</c:v>
                </c:pt>
                <c:pt idx="11">
                  <c:v>74.8</c:v>
                </c:pt>
                <c:pt idx="12">
                  <c:v>34.4</c:v>
                </c:pt>
                <c:pt idx="13">
                  <c:v>79.8</c:v>
                </c:pt>
                <c:pt idx="14">
                  <c:v>28.599999999999998</c:v>
                </c:pt>
                <c:pt idx="15">
                  <c:v>32</c:v>
                </c:pt>
                <c:pt idx="16">
                  <c:v>0</c:v>
                </c:pt>
                <c:pt idx="17">
                  <c:v>0.29999999999999982</c:v>
                </c:pt>
                <c:pt idx="18">
                  <c:v>18.799999999999997</c:v>
                </c:pt>
                <c:pt idx="19">
                  <c:v>20.9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Tabelle1!$F$3:$F$22</c15:f>
                <c15:dlblRangeCache>
                  <c:ptCount val="20"/>
                  <c:pt idx="0">
                    <c:v> 25.8 </c:v>
                  </c:pt>
                  <c:pt idx="1">
                    <c:v> 31.5 </c:v>
                  </c:pt>
                  <c:pt idx="2">
                    <c:v> 13.9 </c:v>
                  </c:pt>
                  <c:pt idx="3">
                    <c:v> 7.1 </c:v>
                  </c:pt>
                  <c:pt idx="4">
                    <c:v> 11.8 </c:v>
                  </c:pt>
                  <c:pt idx="5">
                    <c:v> 13.7 </c:v>
                  </c:pt>
                  <c:pt idx="6">
                    <c:v> 6.6 </c:v>
                  </c:pt>
                  <c:pt idx="7">
                    <c:v> 5.5 </c:v>
                  </c:pt>
                  <c:pt idx="8">
                    <c:v> 21.1 </c:v>
                  </c:pt>
                  <c:pt idx="9">
                    <c:v> 10.0 </c:v>
                  </c:pt>
                  <c:pt idx="10">
                    <c:v> 7.0 </c:v>
                  </c:pt>
                  <c:pt idx="11">
                    <c:v> 75.0 </c:v>
                  </c:pt>
                  <c:pt idx="12">
                    <c:v> 35.0 </c:v>
                  </c:pt>
                  <c:pt idx="13">
                    <c:v> 80.0 </c:v>
                  </c:pt>
                  <c:pt idx="14">
                    <c:v> 56.4 </c:v>
                  </c:pt>
                  <c:pt idx="15">
                    <c:v> 32.0 </c:v>
                  </c:pt>
                  <c:pt idx="16">
                    <c:v> 14.3 </c:v>
                  </c:pt>
                  <c:pt idx="17">
                    <c:v> 7.6 </c:v>
                  </c:pt>
                  <c:pt idx="18">
                    <c:v> 24.9 </c:v>
                  </c:pt>
                  <c:pt idx="19">
                    <c:v> 30.0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28D8-4D2E-89E4-971C3B8B8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47399576"/>
        <c:axId val="447394328"/>
      </c:barChart>
      <c:catAx>
        <c:axId val="4473995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47394328"/>
        <c:crossesAt val="0"/>
        <c:auto val="1"/>
        <c:lblAlgn val="ctr"/>
        <c:lblOffset val="800"/>
        <c:noMultiLvlLbl val="0"/>
      </c:catAx>
      <c:valAx>
        <c:axId val="447394328"/>
        <c:scaling>
          <c:orientation val="minMax"/>
          <c:max val="100"/>
        </c:scaling>
        <c:delete val="0"/>
        <c:axPos val="t"/>
        <c:majorGridlines>
          <c:spPr>
            <a:ln w="3175" cap="flat" cmpd="sng" algn="ctr">
              <a:solidFill>
                <a:srgbClr val="E7E6E6">
                  <a:lumMod val="90000"/>
                  <a:alpha val="41000"/>
                </a:srgbClr>
              </a:solidFill>
              <a:prstDash val="solid"/>
              <a:miter lim="800000"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900" b="1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Investitionsvolumen [Mio. Franken]</a:t>
                </a:r>
              </a:p>
            </c:rich>
          </c:tx>
          <c:layout>
            <c:manualLayout>
              <c:xMode val="edge"/>
              <c:yMode val="edge"/>
              <c:x val="0.69036613656868673"/>
              <c:y val="0.953083694051137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47399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Finanzierung!$A$4</c:f>
              <c:strCache>
                <c:ptCount val="1"/>
                <c:pt idx="0">
                  <c:v>Selbstfinanzierung</c:v>
                </c:pt>
              </c:strCache>
            </c:strRef>
          </c:tx>
          <c:spPr>
            <a:pattFill prst="ltUpDiag">
              <a:fgClr>
                <a:schemeClr val="accent6">
                  <a:lumMod val="75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3660936966116865E-17"/>
                  <c:y val="2.3590833699075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14-4CF3-962F-98907A549965}"/>
                </c:ext>
              </c:extLst>
            </c:dLbl>
            <c:dLbl>
              <c:idx val="3"/>
              <c:layout>
                <c:manualLayout>
                  <c:x val="-4.4709037456668321E-3"/>
                  <c:y val="2.63889843638459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14-4CF3-962F-98907A549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Finanzierung!$J$3:$R$3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Finanzierung!$J$4:$R$4</c:f>
              <c:numCache>
                <c:formatCode>_ * .0,_ ;_ * \-.0,_ ;_ * "-"??_ ;_ @_ </c:formatCode>
                <c:ptCount val="9"/>
                <c:pt idx="0">
                  <c:v>30442</c:v>
                </c:pt>
                <c:pt idx="1">
                  <c:v>54246.192710000003</c:v>
                </c:pt>
                <c:pt idx="2">
                  <c:v>46300</c:v>
                </c:pt>
                <c:pt idx="3">
                  <c:v>11735.428029999975</c:v>
                </c:pt>
                <c:pt idx="4">
                  <c:v>33850</c:v>
                </c:pt>
                <c:pt idx="5">
                  <c:v>36329</c:v>
                </c:pt>
                <c:pt idx="6">
                  <c:v>38495.370369999997</c:v>
                </c:pt>
                <c:pt idx="7">
                  <c:v>38523.363340000004</c:v>
                </c:pt>
                <c:pt idx="8">
                  <c:v>62775.518479999999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02-4FA1-AC99-F1FA84E058AD}"/>
            </c:ext>
          </c:extLst>
        </c:ser>
        <c:ser>
          <c:idx val="1"/>
          <c:order val="1"/>
          <c:tx>
            <c:strRef>
              <c:f>Finanzierung!$A$5</c:f>
              <c:strCache>
                <c:ptCount val="1"/>
                <c:pt idx="0">
                  <c:v>Nettoinvestitionen inkl. FV</c:v>
                </c:pt>
              </c:strCache>
            </c:strRef>
          </c:tx>
          <c:spPr>
            <a:pattFill prst="dkDnDiag">
              <a:fgClr>
                <a:schemeClr val="accent1">
                  <a:lumMod val="75000"/>
                </a:schemeClr>
              </a:fgClr>
              <a:bgClr>
                <a:schemeClr val="accent1">
                  <a:lumMod val="40000"/>
                  <a:lumOff val="60000"/>
                </a:schemeClr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4"/>
              <c:layout>
                <c:manualLayout>
                  <c:x val="5.9612049942224426E-3"/>
                  <c:y val="3.19852856933861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14-4CF3-962F-98907A549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0">
                <a:spAutoFit/>
              </a:bodyPr>
              <a:lstStyle/>
              <a:p>
                <a:pPr algn="l"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Finanzierung!$J$3:$R$3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Finanzierung!$J$5:$R$5</c:f>
              <c:numCache>
                <c:formatCode>_ * .0,_ ;_ * \-.0,_ ;_ * "-"??_ ;_ @_ </c:formatCode>
                <c:ptCount val="9"/>
                <c:pt idx="0">
                  <c:v>10212</c:v>
                </c:pt>
                <c:pt idx="1">
                  <c:v>12210.051660000003</c:v>
                </c:pt>
                <c:pt idx="2">
                  <c:v>14300</c:v>
                </c:pt>
                <c:pt idx="3">
                  <c:v>4145.8318800000006</c:v>
                </c:pt>
                <c:pt idx="4">
                  <c:v>19209</c:v>
                </c:pt>
                <c:pt idx="5">
                  <c:v>29623</c:v>
                </c:pt>
                <c:pt idx="6">
                  <c:v>39957.908409999996</c:v>
                </c:pt>
                <c:pt idx="7">
                  <c:v>6190.73711</c:v>
                </c:pt>
                <c:pt idx="8">
                  <c:v>43896.685899999997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02-4FA1-AC99-F1FA84E058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-15"/>
        <c:axId val="477506832"/>
        <c:axId val="477507224"/>
      </c:barChart>
      <c:lineChart>
        <c:grouping val="standard"/>
        <c:varyColors val="0"/>
        <c:ser>
          <c:idx val="2"/>
          <c:order val="2"/>
          <c:tx>
            <c:strRef>
              <c:f>Finanzierung!$A$6</c:f>
              <c:strCache>
                <c:ptCount val="1"/>
                <c:pt idx="0">
                  <c:v>Finanzierungsfehltbetrag / -überschuss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7732120580156673E-2"/>
                  <c:y val="-2.23852053181607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14-4CF3-962F-98907A549965}"/>
                </c:ext>
              </c:extLst>
            </c:dLbl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18000" tIns="18288" rIns="18000" bIns="18288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Finanzierung!$J$3:$R$3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Finanzierung!$J$6:$R$6</c:f>
              <c:numCache>
                <c:formatCode>_ * .0,_ ;_ * \-.0,_ ;_ * "-"??_ ;_ @_ </c:formatCode>
                <c:ptCount val="9"/>
                <c:pt idx="0">
                  <c:v>20230</c:v>
                </c:pt>
                <c:pt idx="1">
                  <c:v>42036.141049999998</c:v>
                </c:pt>
                <c:pt idx="2">
                  <c:v>31900</c:v>
                </c:pt>
                <c:pt idx="3">
                  <c:v>7589.5961499999758</c:v>
                </c:pt>
                <c:pt idx="4">
                  <c:v>14641</c:v>
                </c:pt>
                <c:pt idx="5">
                  <c:v>6706</c:v>
                </c:pt>
                <c:pt idx="6">
                  <c:v>-1462.5380399999995</c:v>
                </c:pt>
                <c:pt idx="7">
                  <c:v>32332.626230000002</c:v>
                </c:pt>
                <c:pt idx="8">
                  <c:v>18878.832580000002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E02-4FA1-AC99-F1FA84E058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7506832"/>
        <c:axId val="477507224"/>
      </c:lineChart>
      <c:lineChart>
        <c:grouping val="standard"/>
        <c:varyColors val="0"/>
        <c:ser>
          <c:idx val="3"/>
          <c:order val="3"/>
          <c:tx>
            <c:strRef>
              <c:f>Finanzierung!$A$7</c:f>
              <c:strCache>
                <c:ptCount val="1"/>
                <c:pt idx="0">
                  <c:v>Selbstfinanzierungsgrad (inkl. FV)</c:v>
                </c:pt>
              </c:strCache>
            </c:strRef>
          </c:tx>
          <c:spPr>
            <a:ln w="28575" cap="rnd">
              <a:noFill/>
              <a:prstDash val="lg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5312865690617479E-2"/>
                  <c:y val="-3.02023901737647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02-4FA1-AC99-F1FA84E058AD}"/>
                </c:ext>
              </c:extLst>
            </c:dLbl>
            <c:dLbl>
              <c:idx val="2"/>
              <c:layout>
                <c:manualLayout>
                  <c:x val="-2.9404866424964812E-2"/>
                  <c:y val="2.37713384417794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02-4FA1-AC99-F1FA84E058AD}"/>
                </c:ext>
              </c:extLst>
            </c:dLbl>
            <c:dLbl>
              <c:idx val="4"/>
              <c:layout>
                <c:manualLayout>
                  <c:x val="-2.9404866424964871E-2"/>
                  <c:y val="2.3771338441779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02-4FA1-AC99-F1FA84E058AD}"/>
                </c:ext>
              </c:extLst>
            </c:dLbl>
            <c:dLbl>
              <c:idx val="5"/>
              <c:layout>
                <c:manualLayout>
                  <c:x val="-2.940486642496493E-2"/>
                  <c:y val="-9.9047243507414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02-4FA1-AC99-F1FA84E058AD}"/>
                </c:ext>
              </c:extLst>
            </c:dLbl>
            <c:dLbl>
              <c:idx val="6"/>
              <c:layout>
                <c:manualLayout>
                  <c:x val="-3.1231285460509038E-2"/>
                  <c:y val="-0.112832794870867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E02-4FA1-AC99-F1FA84E058AD}"/>
                </c:ext>
              </c:extLst>
            </c:dLbl>
            <c:dLbl>
              <c:idx val="7"/>
              <c:layout>
                <c:manualLayout>
                  <c:x val="-4.7096922504452528E-2"/>
                  <c:y val="4.12945346609346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E02-4FA1-AC99-F1FA84E058AD}"/>
                </c:ext>
              </c:extLst>
            </c:dLbl>
            <c:dLbl>
              <c:idx val="8"/>
              <c:layout>
                <c:manualLayout>
                  <c:x val="-2.9404866424964812E-2"/>
                  <c:y val="-0.2020563767551250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E02-4FA1-AC99-F1FA84E058AD}"/>
                </c:ext>
              </c:extLst>
            </c:dLbl>
            <c:spPr>
              <a:solidFill>
                <a:schemeClr val="lt1"/>
              </a:solidFill>
              <a:ln w="12700"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</c15:spPr>
                <c15:showLeaderLines val="0"/>
              </c:ext>
            </c:extLst>
          </c:dLbls>
          <c:cat>
            <c:numRef>
              <c:f>Finanzierung!$J$3:$R$3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Finanzierung!$J$7:$R$7</c:f>
              <c:numCache>
                <c:formatCode>0%</c:formatCode>
                <c:ptCount val="9"/>
                <c:pt idx="0">
                  <c:v>2.9810027418723073</c:v>
                </c:pt>
                <c:pt idx="1">
                  <c:v>4.4427488286319008</c:v>
                </c:pt>
                <c:pt idx="2">
                  <c:v>3.2377622377622379</c:v>
                </c:pt>
                <c:pt idx="3">
                  <c:v>2.8306569995308091</c:v>
                </c:pt>
                <c:pt idx="4">
                  <c:v>1.7621948045187152</c:v>
                </c:pt>
                <c:pt idx="5">
                  <c:v>1.2263781521115349</c:v>
                </c:pt>
                <c:pt idx="6">
                  <c:v>0.96339803312542804</c:v>
                </c:pt>
                <c:pt idx="7">
                  <c:v>6.2227425677263177</c:v>
                </c:pt>
                <c:pt idx="8">
                  <c:v>1.4300742115932721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5E02-4FA1-AC99-F1FA84E058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8027736"/>
        <c:axId val="688033312"/>
      </c:lineChart>
      <c:catAx>
        <c:axId val="47750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77507224"/>
        <c:crosses val="autoZero"/>
        <c:auto val="1"/>
        <c:lblAlgn val="ctr"/>
        <c:lblOffset val="50"/>
        <c:noMultiLvlLbl val="0"/>
      </c:catAx>
      <c:valAx>
        <c:axId val="477507224"/>
        <c:scaling>
          <c:orientation val="minMax"/>
          <c:max val="70000"/>
          <c:min val="-1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dirty="0" smtClean="0">
                    <a:solidFill>
                      <a:schemeClr val="tx1"/>
                    </a:solidFill>
                  </a:rPr>
                  <a:t>[Mio</a:t>
                </a:r>
                <a:r>
                  <a:rPr lang="de-CH" dirty="0">
                    <a:solidFill>
                      <a:schemeClr val="tx1"/>
                    </a:solidFill>
                  </a:rPr>
                  <a:t>. Fr</a:t>
                </a:r>
                <a:r>
                  <a:rPr lang="de-CH" dirty="0" smtClean="0">
                    <a:solidFill>
                      <a:schemeClr val="tx1"/>
                    </a:solidFill>
                  </a:rPr>
                  <a:t>.]</a:t>
                </a:r>
                <a:endParaRPr lang="de-CH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1.4176530549028005E-2"/>
              <c:y val="2.9567349871308633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_ * .0,_ ;_ * \-.0,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77506832"/>
        <c:crosses val="autoZero"/>
        <c:crossBetween val="between"/>
      </c:valAx>
      <c:valAx>
        <c:axId val="68803331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88027736"/>
        <c:crosses val="max"/>
        <c:crossBetween val="between"/>
      </c:valAx>
      <c:catAx>
        <c:axId val="688027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80333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de-DE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323162729658798E-2"/>
          <c:y val="5.850006148990846E-2"/>
          <c:w val="0.87176738845144353"/>
          <c:h val="0.710183344882180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Schulden!$B$5</c:f>
              <c:strCache>
                <c:ptCount val="1"/>
                <c:pt idx="0">
                  <c:v>Langfristige Schulden </c:v>
                </c:pt>
              </c:strCache>
            </c:strRef>
          </c:tx>
          <c:spPr>
            <a:pattFill prst="ltUpDiag">
              <a:fgClr>
                <a:srgbClr val="C00000"/>
              </a:fgClr>
              <a:bgClr>
                <a:srgbClr val="FF0000"/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Schulden!$K$4:$T$4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31.12.2018 (HRM1)</c:v>
                </c:pt>
                <c:pt idx="4">
                  <c:v>01.01.2019 (HRM2)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strCache>
            </c:strRef>
          </c:cat>
          <c:val>
            <c:numRef>
              <c:f>Schulden!$K$5:$T$5</c:f>
              <c:numCache>
                <c:formatCode>General</c:formatCode>
                <c:ptCount val="10"/>
                <c:pt idx="0">
                  <c:v>175</c:v>
                </c:pt>
                <c:pt idx="1">
                  <c:v>144</c:v>
                </c:pt>
                <c:pt idx="2">
                  <c:v>126.5</c:v>
                </c:pt>
                <c:pt idx="3">
                  <c:v>109</c:v>
                </c:pt>
                <c:pt idx="4">
                  <c:v>109</c:v>
                </c:pt>
                <c:pt idx="5">
                  <c:v>93.7</c:v>
                </c:pt>
                <c:pt idx="6" formatCode="0.0">
                  <c:v>72.174999999999997</c:v>
                </c:pt>
                <c:pt idx="7" formatCode="0.0">
                  <c:v>62.15</c:v>
                </c:pt>
                <c:pt idx="8" formatCode="0.0">
                  <c:v>37.125</c:v>
                </c:pt>
                <c:pt idx="9" formatCode="0.0">
                  <c:v>67.099999999999994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2E-470D-9ED7-D245E9E7C444}"/>
            </c:ext>
          </c:extLst>
        </c:ser>
        <c:ser>
          <c:idx val="1"/>
          <c:order val="1"/>
          <c:tx>
            <c:strRef>
              <c:f>Schulden!$B$6</c:f>
              <c:strCache>
                <c:ptCount val="1"/>
                <c:pt idx="0">
                  <c:v>Kurzfristige Schulden</c:v>
                </c:pt>
              </c:strCache>
            </c:strRef>
          </c:tx>
          <c:spPr>
            <a:pattFill prst="dkDnDiag">
              <a:fgClr>
                <a:srgbClr val="FF0000"/>
              </a:fgClr>
              <a:bgClr>
                <a:srgbClr val="FF9999"/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Schulden!$K$4:$T$4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31.12.2018 (HRM1)</c:v>
                </c:pt>
                <c:pt idx="4">
                  <c:v>01.01.2019 (HRM2)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strCache>
            </c:strRef>
          </c:cat>
          <c:val>
            <c:numRef>
              <c:f>Schulden!$K$6:$T$6</c:f>
              <c:numCache>
                <c:formatCode>0.0</c:formatCode>
                <c:ptCount val="10"/>
                <c:pt idx="0">
                  <c:v>30.582000000000001</c:v>
                </c:pt>
                <c:pt idx="1">
                  <c:v>27.192480070000002</c:v>
                </c:pt>
                <c:pt idx="2">
                  <c:v>24.065238820000001</c:v>
                </c:pt>
                <c:pt idx="3">
                  <c:v>45.488385880000003</c:v>
                </c:pt>
                <c:pt idx="4" formatCode="#,##0.0">
                  <c:v>37.192979890000004</c:v>
                </c:pt>
                <c:pt idx="5" formatCode="#,##0.0">
                  <c:v>57.717844880000001</c:v>
                </c:pt>
                <c:pt idx="6">
                  <c:v>54.330112390000004</c:v>
                </c:pt>
                <c:pt idx="7">
                  <c:v>54.138253779999999</c:v>
                </c:pt>
                <c:pt idx="8">
                  <c:v>26.55956677</c:v>
                </c:pt>
                <c:pt idx="9">
                  <c:v>20.000293260000003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2E-470D-9ED7-D245E9E7C444}"/>
            </c:ext>
          </c:extLst>
        </c:ser>
        <c:ser>
          <c:idx val="2"/>
          <c:order val="2"/>
          <c:tx>
            <c:strRef>
              <c:f>Schulden!$B$7</c:f>
              <c:strCache>
                <c:ptCount val="1"/>
                <c:pt idx="0">
                  <c:v>Laufende Verbindlichkeiten</c:v>
                </c:pt>
              </c:strCache>
            </c:strRef>
          </c:tx>
          <c:spPr>
            <a:pattFill prst="dkUpDiag">
              <a:fgClr>
                <a:srgbClr val="FF0000"/>
              </a:fgClr>
              <a:bgClr>
                <a:schemeClr val="bg1"/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2E-470D-9ED7-D245E9E7C44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2E-470D-9ED7-D245E9E7C44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2E-470D-9ED7-D245E9E7C44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2E-470D-9ED7-D245E9E7C4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Schulden!$K$4:$T$4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31.12.2018 (HRM1)</c:v>
                </c:pt>
                <c:pt idx="4">
                  <c:v>01.01.2019 (HRM2)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strCache>
            </c:strRef>
          </c:cat>
          <c:val>
            <c:numRef>
              <c:f>Schulden!$K$7:$T$7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#,##0.0">
                  <c:v>62.125384149999995</c:v>
                </c:pt>
                <c:pt idx="5" formatCode="#,##0.0">
                  <c:v>67.331059519999997</c:v>
                </c:pt>
                <c:pt idx="6">
                  <c:v>69.841281159999994</c:v>
                </c:pt>
                <c:pt idx="7">
                  <c:v>89.062484830000002</c:v>
                </c:pt>
                <c:pt idx="8">
                  <c:v>48.689534889999997</c:v>
                </c:pt>
                <c:pt idx="9">
                  <c:v>89.703506519999991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2E-470D-9ED7-D245E9E7C4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100"/>
        <c:axId val="477976840"/>
        <c:axId val="477977232"/>
      </c:barChart>
      <c:lineChart>
        <c:grouping val="standard"/>
        <c:varyColors val="0"/>
        <c:ser>
          <c:idx val="3"/>
          <c:order val="3"/>
          <c:tx>
            <c:strRef>
              <c:f>Schulden!$B$8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solidFill>
                <a:schemeClr val="lt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Schulden!$K$4:$T$4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31.12.2018 (HRM1)</c:v>
                </c:pt>
                <c:pt idx="4">
                  <c:v>01.01.2019 (HRM2)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strCache>
            </c:strRef>
          </c:cat>
          <c:val>
            <c:numRef>
              <c:f>Schulden!$K$8:$T$8</c:f>
              <c:numCache>
                <c:formatCode>0.0</c:formatCode>
                <c:ptCount val="10"/>
                <c:pt idx="0">
                  <c:v>205.58199999999999</c:v>
                </c:pt>
                <c:pt idx="1">
                  <c:v>171.19248006999999</c:v>
                </c:pt>
                <c:pt idx="2">
                  <c:v>150.56523881999999</c:v>
                </c:pt>
                <c:pt idx="3">
                  <c:v>154.48838588000001</c:v>
                </c:pt>
                <c:pt idx="4">
                  <c:v>208.31836404000001</c:v>
                </c:pt>
                <c:pt idx="5">
                  <c:v>218.74890440000001</c:v>
                </c:pt>
                <c:pt idx="6">
                  <c:v>196.34639354999999</c:v>
                </c:pt>
                <c:pt idx="7">
                  <c:v>205.35073861000001</c:v>
                </c:pt>
                <c:pt idx="8">
                  <c:v>112.37410166000001</c:v>
                </c:pt>
                <c:pt idx="9">
                  <c:v>176.80379977999999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12E-470D-9ED7-D245E9E7C4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8689408"/>
        <c:axId val="477977624"/>
      </c:lineChart>
      <c:catAx>
        <c:axId val="477976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77977232"/>
        <c:crosses val="autoZero"/>
        <c:auto val="1"/>
        <c:lblAlgn val="ctr"/>
        <c:lblOffset val="100"/>
        <c:noMultiLvlLbl val="0"/>
      </c:catAx>
      <c:valAx>
        <c:axId val="47797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dirty="0" smtClean="0">
                    <a:solidFill>
                      <a:schemeClr val="tx1"/>
                    </a:solidFill>
                  </a:rPr>
                  <a:t>[Mio</a:t>
                </a:r>
                <a:r>
                  <a:rPr lang="de-CH" dirty="0">
                    <a:solidFill>
                      <a:schemeClr val="tx1"/>
                    </a:solidFill>
                  </a:rPr>
                  <a:t>. Fr</a:t>
                </a:r>
                <a:r>
                  <a:rPr lang="de-CH" dirty="0" smtClean="0">
                    <a:solidFill>
                      <a:schemeClr val="tx1"/>
                    </a:solidFill>
                  </a:rPr>
                  <a:t>.]</a:t>
                </a:r>
                <a:endParaRPr lang="de-CH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1.3593667979002624E-2"/>
              <c:y val="1.677393709244992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77976840"/>
        <c:crosses val="autoZero"/>
        <c:crossBetween val="between"/>
      </c:valAx>
      <c:valAx>
        <c:axId val="477977624"/>
        <c:scaling>
          <c:orientation val="minMax"/>
        </c:scaling>
        <c:delete val="1"/>
        <c:axPos val="r"/>
        <c:numFmt formatCode="0.0" sourceLinked="1"/>
        <c:majorTickMark val="out"/>
        <c:minorTickMark val="none"/>
        <c:tickLblPos val="nextTo"/>
        <c:crossAx val="478689408"/>
        <c:crosses val="max"/>
        <c:crossBetween val="between"/>
      </c:valAx>
      <c:catAx>
        <c:axId val="478689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7977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525460768676238E-2"/>
          <c:y val="0.84041349510693208"/>
          <c:w val="0.89368771510579559"/>
          <c:h val="0.14188364601979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381509218583847E-2"/>
          <c:y val="3.0942334739803096E-2"/>
          <c:w val="0.90287515057060519"/>
          <c:h val="0.793736416278681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Eigenkapital!$B$9</c:f>
              <c:strCache>
                <c:ptCount val="1"/>
                <c:pt idx="0">
                  <c:v>freies Eigenkapital</c:v>
                </c:pt>
              </c:strCache>
            </c:strRef>
          </c:tx>
          <c:spPr>
            <a:pattFill prst="dkUpDiag">
              <a:fgClr>
                <a:srgbClr val="006600"/>
              </a:fgClr>
              <a:bgClr>
                <a:srgbClr val="3AB03A"/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Eigenkapital!$C$8:$N$8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  <c:extLst/>
            </c:numRef>
          </c:cat>
          <c:val>
            <c:numRef>
              <c:f>Eigenkapital!$C$9:$N$9</c:f>
              <c:numCache>
                <c:formatCode>0</c:formatCode>
                <c:ptCount val="9"/>
                <c:pt idx="0">
                  <c:v>30.97237956</c:v>
                </c:pt>
                <c:pt idx="1">
                  <c:v>66.699967829999991</c:v>
                </c:pt>
                <c:pt idx="2">
                  <c:v>59.560047969999999</c:v>
                </c:pt>
                <c:pt idx="3">
                  <c:v>95.747492019999996</c:v>
                </c:pt>
                <c:pt idx="4">
                  <c:v>65.151115439999998</c:v>
                </c:pt>
                <c:pt idx="5">
                  <c:v>80.049889250000007</c:v>
                </c:pt>
                <c:pt idx="6">
                  <c:v>82.079738209999988</c:v>
                </c:pt>
                <c:pt idx="7">
                  <c:v>88.312358760000009</c:v>
                </c:pt>
                <c:pt idx="8">
                  <c:v>93.848540049999997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DF1-43A1-8C55-FEEC06F3D715}"/>
            </c:ext>
          </c:extLst>
        </c:ser>
        <c:ser>
          <c:idx val="1"/>
          <c:order val="1"/>
          <c:tx>
            <c:strRef>
              <c:f>Eigenkapital!$B$10</c:f>
              <c:strCache>
                <c:ptCount val="1"/>
                <c:pt idx="0">
                  <c:v>Neubewertungsreserve Finanzvermögen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rgbClr val="62CC62"/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F1-43A1-8C55-FEEC06F3D71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F1-43A1-8C55-FEEC06F3D71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F1-43A1-8C55-FEEC06F3D71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F1-43A1-8C55-FEEC06F3D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Eigenkapital!$C$8:$N$8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  <c:extLst/>
            </c:numRef>
          </c:cat>
          <c:val>
            <c:numRef>
              <c:f>Eigenkapital!$C$10:$N$10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205.46441113999998</c:v>
                </c:pt>
                <c:pt idx="5">
                  <c:v>192.29683474000001</c:v>
                </c:pt>
                <c:pt idx="6">
                  <c:v>206.71983474000001</c:v>
                </c:pt>
                <c:pt idx="7">
                  <c:v>187.48440206999999</c:v>
                </c:pt>
                <c:pt idx="8">
                  <c:v>196.46442288999998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2DF1-43A1-8C55-FEEC06F3D715}"/>
            </c:ext>
          </c:extLst>
        </c:ser>
        <c:ser>
          <c:idx val="2"/>
          <c:order val="2"/>
          <c:tx>
            <c:strRef>
              <c:f>Eigenkapital!$B$11</c:f>
              <c:strCache>
                <c:ptCount val="1"/>
                <c:pt idx="0">
                  <c:v>finanzpolitische Reserve</c:v>
                </c:pt>
              </c:strCache>
            </c:strRef>
          </c:tx>
          <c:spPr>
            <a:pattFill prst="diagBrick">
              <a:fgClr>
                <a:srgbClr val="4BACC6">
                  <a:lumMod val="75000"/>
                </a:srgbClr>
              </a:fgClr>
              <a:bgClr>
                <a:srgbClr val="4BACC6">
                  <a:lumMod val="40000"/>
                  <a:lumOff val="60000"/>
                </a:srgbClr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F1-43A1-8C55-FEEC06F3D71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F1-43A1-8C55-FEEC06F3D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Eigenkapital!$C$8:$N$8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  <c:extLst/>
            </c:numRef>
          </c:cat>
          <c:val>
            <c:numRef>
              <c:f>Eigenkapital!$C$11:$N$11</c:f>
              <c:numCache>
                <c:formatCode>0</c:formatCode>
                <c:ptCount val="9"/>
                <c:pt idx="0">
                  <c:v>0</c:v>
                </c:pt>
                <c:pt idx="1">
                  <c:v>20.7</c:v>
                </c:pt>
                <c:pt idx="2">
                  <c:v>39.085000000000001</c:v>
                </c:pt>
                <c:pt idx="3">
                  <c:v>0</c:v>
                </c:pt>
                <c:pt idx="4">
                  <c:v>48.268728400000001</c:v>
                </c:pt>
                <c:pt idx="5">
                  <c:v>69.810306430000011</c:v>
                </c:pt>
                <c:pt idx="6">
                  <c:v>92.336474989999999</c:v>
                </c:pt>
                <c:pt idx="7">
                  <c:v>116.38195705</c:v>
                </c:pt>
                <c:pt idx="8">
                  <c:v>161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2DF1-43A1-8C55-FEEC06F3D715}"/>
            </c:ext>
          </c:extLst>
        </c:ser>
        <c:ser>
          <c:idx val="3"/>
          <c:order val="3"/>
          <c:tx>
            <c:strRef>
              <c:f>Eigenkapital!$B$12</c:f>
              <c:strCache>
                <c:ptCount val="1"/>
                <c:pt idx="0">
                  <c:v>Spezialfinanzierungen und Fonds</c:v>
                </c:pt>
              </c:strCache>
            </c:strRef>
          </c:tx>
          <c:spPr>
            <a:pattFill prst="smConfetti">
              <a:fgClr>
                <a:srgbClr val="4BACC6">
                  <a:lumMod val="75000"/>
                </a:srgbClr>
              </a:fgClr>
              <a:bgClr>
                <a:srgbClr val="4F81BD">
                  <a:lumMod val="40000"/>
                  <a:lumOff val="60000"/>
                </a:srgbClr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Eigenkapital!$C$8:$N$8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  <c:extLst/>
            </c:numRef>
          </c:cat>
          <c:val>
            <c:numRef>
              <c:f>Eigenkapital!$C$12:$N$12</c:f>
              <c:numCache>
                <c:formatCode>0</c:formatCode>
                <c:ptCount val="9"/>
                <c:pt idx="0">
                  <c:v>48.083894790000002</c:v>
                </c:pt>
                <c:pt idx="1">
                  <c:v>52.931090210000001</c:v>
                </c:pt>
                <c:pt idx="2">
                  <c:v>47.924725539999997</c:v>
                </c:pt>
                <c:pt idx="3">
                  <c:v>47.569682299999997</c:v>
                </c:pt>
                <c:pt idx="4">
                  <c:v>29.780780649999997</c:v>
                </c:pt>
                <c:pt idx="5">
                  <c:v>28.633748140000002</c:v>
                </c:pt>
                <c:pt idx="6">
                  <c:v>30.952676820000001</c:v>
                </c:pt>
                <c:pt idx="7">
                  <c:v>34.783228989999998</c:v>
                </c:pt>
                <c:pt idx="8">
                  <c:v>36.8762665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2DF1-43A1-8C55-FEEC06F3D715}"/>
            </c:ext>
          </c:extLst>
        </c:ser>
        <c:ser>
          <c:idx val="4"/>
          <c:order val="4"/>
          <c:tx>
            <c:strRef>
              <c:f>Eigenkapital!$B$13</c:f>
              <c:strCache>
                <c:ptCount val="1"/>
                <c:pt idx="0">
                  <c:v>Eigenkapital total</c:v>
                </c:pt>
              </c:strCache>
            </c:strRef>
          </c:tx>
          <c:spPr>
            <a:noFill/>
            <a:ln w="0">
              <a:noFill/>
            </a:ln>
            <a:effectLst/>
          </c:spPr>
          <c:invertIfNegative val="0"/>
          <c:dLbls>
            <c:dLbl>
              <c:idx val="8"/>
              <c:numFmt formatCode="#,##0.0" sourceLinked="0"/>
              <c:spPr>
                <a:solidFill>
                  <a:schemeClr val="lt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clip" horzOverflow="clip" vert="horz" wrap="none" lIns="36576" tIns="18288" rIns="36576" bIns="18288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2DF1-43A1-8C55-FEEC06F3D715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Eigenkapital!$C$8:$N$8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  <c:extLst/>
            </c:numRef>
          </c:cat>
          <c:val>
            <c:numRef>
              <c:f>Eigenkapital!$C$13:$N$13</c:f>
              <c:numCache>
                <c:formatCode>0.0</c:formatCode>
                <c:ptCount val="9"/>
                <c:pt idx="0">
                  <c:v>79.056274349999995</c:v>
                </c:pt>
                <c:pt idx="1">
                  <c:v>140.33105803999999</c:v>
                </c:pt>
                <c:pt idx="2">
                  <c:v>146.56977351</c:v>
                </c:pt>
                <c:pt idx="3">
                  <c:v>143.31717431999999</c:v>
                </c:pt>
                <c:pt idx="4">
                  <c:v>348.66503562999998</c:v>
                </c:pt>
                <c:pt idx="5">
                  <c:v>370.79077856000004</c:v>
                </c:pt>
                <c:pt idx="6">
                  <c:v>412.08872475999999</c:v>
                </c:pt>
                <c:pt idx="7">
                  <c:v>426.96194686999996</c:v>
                </c:pt>
                <c:pt idx="8" formatCode="0">
                  <c:v>488.18922943999996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2DF1-43A1-8C55-FEEC06F3D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20092592"/>
        <c:axId val="920083408"/>
      </c:barChart>
      <c:catAx>
        <c:axId val="92009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920083408"/>
        <c:crosses val="autoZero"/>
        <c:auto val="1"/>
        <c:lblAlgn val="ctr"/>
        <c:lblOffset val="100"/>
        <c:noMultiLvlLbl val="0"/>
      </c:catAx>
      <c:valAx>
        <c:axId val="920083408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900" b="0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[Mio</a:t>
                </a:r>
                <a:r>
                  <a:rPr lang="en-US" sz="900" b="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. </a:t>
                </a:r>
                <a:r>
                  <a:rPr lang="en-US" sz="900" b="0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Fr.]</a:t>
                </a:r>
                <a:endParaRPr lang="en-US" sz="900" b="0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1.045313844336701E-2"/>
              <c:y val="0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920092592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30211258557714E-2"/>
          <c:y val="0.87529447228034263"/>
          <c:w val="0.88577325037167554"/>
          <c:h val="9.6733616364468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727017331415522E-2"/>
          <c:y val="3.8995887985498107E-2"/>
          <c:w val="0.83210160613894346"/>
          <c:h val="0.74504198129258092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Schulden!$B$46</c:f>
              <c:strCache>
                <c:ptCount val="1"/>
                <c:pt idx="0">
                  <c:v>Nettoschuld je Einwohner II (ohne Darlehen)</c:v>
                </c:pt>
              </c:strCache>
            </c:strRef>
          </c:tx>
          <c:spPr>
            <a:pattFill prst="ltUpDiag">
              <a:fgClr>
                <a:srgbClr val="006600"/>
              </a:fgClr>
              <a:bgClr>
                <a:srgbClr val="009900"/>
              </a:bgClr>
            </a:pattFill>
            <a:ln w="635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rgbClr val="C00000"/>
                </a:fgClr>
                <a:bgClr>
                  <a:srgbClr val="FF0000"/>
                </a:bgClr>
              </a:patt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6B-4AFA-9147-E08481A90A10}"/>
              </c:ext>
            </c:extLst>
          </c:dPt>
          <c:dPt>
            <c:idx val="1"/>
            <c:invertIfNegative val="0"/>
            <c:bubble3D val="0"/>
            <c:spPr>
              <a:pattFill prst="ltUp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6B-4AFA-9147-E08481A90A10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6B-4AFA-9147-E08481A90A10}"/>
              </c:ext>
            </c:extLst>
          </c:dPt>
          <c:dPt>
            <c:idx val="3"/>
            <c:invertIfNegative val="0"/>
            <c:bubble3D val="0"/>
            <c:spPr>
              <a:pattFill prst="ltUp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6B-4AFA-9147-E08481A90A10}"/>
              </c:ext>
            </c:extLst>
          </c:dPt>
          <c:dPt>
            <c:idx val="4"/>
            <c:invertIfNegative val="0"/>
            <c:bubble3D val="0"/>
            <c:spPr>
              <a:pattFill prst="ltUp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C6B-4AFA-9147-E08481A90A10}"/>
              </c:ext>
            </c:extLst>
          </c:dPt>
          <c:dPt>
            <c:idx val="5"/>
            <c:invertIfNegative val="0"/>
            <c:bubble3D val="0"/>
            <c:spPr>
              <a:pattFill prst="ltUp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C6B-4AFA-9147-E08481A90A10}"/>
              </c:ext>
            </c:extLst>
          </c:dPt>
          <c:dLbls>
            <c:dLbl>
              <c:idx val="0"/>
              <c:layout>
                <c:manualLayout>
                  <c:x val="-1.4399762347229294E-3"/>
                  <c:y val="4.51550513853821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6B-4AFA-9147-E08481A90A10}"/>
                </c:ext>
              </c:extLst>
            </c:dLbl>
            <c:spPr>
              <a:noFill/>
              <a:ln>
                <a:noFill/>
              </a:ln>
              <a:effectLst>
                <a:glow rad="38100">
                  <a:schemeClr val="accent1">
                    <a:lumMod val="75000"/>
                    <a:alpha val="89000"/>
                  </a:schemeClr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Schulden!$K$43:$T$43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31.12.2018 (Abschluss HRM1)</c:v>
                </c:pt>
                <c:pt idx="4">
                  <c:v>01.01.2019 (Eröffnung HRM2)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strCache>
            </c:strRef>
          </c:cat>
          <c:val>
            <c:numRef>
              <c:f>Schulden!$K$46:$T$46</c:f>
              <c:numCache>
                <c:formatCode>#,##0</c:formatCode>
                <c:ptCount val="10"/>
                <c:pt idx="0">
                  <c:v>681.96303377947743</c:v>
                </c:pt>
                <c:pt idx="1">
                  <c:v>-487</c:v>
                </c:pt>
                <c:pt idx="2">
                  <c:v>-1135</c:v>
                </c:pt>
                <c:pt idx="3" formatCode="0">
                  <c:v>-884</c:v>
                </c:pt>
                <c:pt idx="4">
                  <c:v>-6468</c:v>
                </c:pt>
                <c:pt idx="5">
                  <c:v>-6860</c:v>
                </c:pt>
                <c:pt idx="6">
                  <c:v>-7166.3043791079499</c:v>
                </c:pt>
                <c:pt idx="7">
                  <c:v>-8045</c:v>
                </c:pt>
                <c:pt idx="8">
                  <c:v>-8115</c:v>
                </c:pt>
                <c:pt idx="9">
                  <c:v>-8907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C6B-4AFA-9147-E08481A90A1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4"/>
        <c:axId val="477974096"/>
        <c:axId val="477976448"/>
      </c:barChart>
      <c:valAx>
        <c:axId val="477976448"/>
        <c:scaling>
          <c:orientation val="maxMin"/>
          <c:max val="2000"/>
          <c:min val="-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dirty="0" smtClean="0"/>
                  <a:t>Nettoschuld ohne Darlehen an Betriebe  </a:t>
                </a:r>
                <a:r>
                  <a:rPr lang="de-CH" dirty="0"/>
                  <a:t>in Fr. je Einwohner</a:t>
                </a:r>
              </a:p>
            </c:rich>
          </c:tx>
          <c:layout>
            <c:manualLayout>
              <c:xMode val="edge"/>
              <c:yMode val="edge"/>
              <c:x val="1.6459495282660531E-2"/>
              <c:y val="4.490553678656220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#,##0" sourceLinked="1"/>
        <c:majorTickMark val="out"/>
        <c:minorTickMark val="none"/>
        <c:tickLblPos val="high"/>
        <c:spPr>
          <a:noFill/>
          <a:ln w="6350">
            <a:noFill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77974096"/>
        <c:crosses val="autoZero"/>
        <c:crossBetween val="between"/>
        <c:majorUnit val="2000"/>
        <c:minorUnit val="500"/>
      </c:valAx>
      <c:catAx>
        <c:axId val="47797409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high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77976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'Wasserfall Ergebnis'!$A$3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'Wasserfall Ergebnis'!$B$2:$AV$2</c:f>
              <c:numCache>
                <c:formatCode>General</c:formatCode>
                <c:ptCount val="31"/>
                <c:pt idx="1">
                  <c:v>2016</c:v>
                </c:pt>
                <c:pt idx="5">
                  <c:v>2017</c:v>
                </c:pt>
                <c:pt idx="9">
                  <c:v>2018</c:v>
                </c:pt>
                <c:pt idx="13">
                  <c:v>2019</c:v>
                </c:pt>
                <c:pt idx="17">
                  <c:v>2020</c:v>
                </c:pt>
                <c:pt idx="21">
                  <c:v>2021</c:v>
                </c:pt>
                <c:pt idx="25">
                  <c:v>2022</c:v>
                </c:pt>
                <c:pt idx="29">
                  <c:v>2023</c:v>
                </c:pt>
              </c:numCache>
            </c:numRef>
          </c:cat>
          <c:val>
            <c:numRef>
              <c:f>'Wasserfall Ergebnis'!$B$3:$AV$3</c:f>
              <c:numCache>
                <c:formatCode>#,##0.0,,_ ;[Red]\-#,##0.0,,</c:formatCode>
                <c:ptCount val="31"/>
                <c:pt idx="0">
                  <c:v>0</c:v>
                </c:pt>
                <c:pt idx="1">
                  <c:v>15000000</c:v>
                </c:pt>
                <c:pt idx="2">
                  <c:v>0</c:v>
                </c:pt>
                <c:pt idx="4">
                  <c:v>0</c:v>
                </c:pt>
                <c:pt idx="5">
                  <c:v>13500000</c:v>
                </c:pt>
                <c:pt idx="6">
                  <c:v>0</c:v>
                </c:pt>
                <c:pt idx="8">
                  <c:v>0</c:v>
                </c:pt>
                <c:pt idx="9">
                  <c:v>-2900000</c:v>
                </c:pt>
                <c:pt idx="10">
                  <c:v>0</c:v>
                </c:pt>
                <c:pt idx="12">
                  <c:v>0</c:v>
                </c:pt>
                <c:pt idx="13">
                  <c:v>4800000</c:v>
                </c:pt>
                <c:pt idx="14">
                  <c:v>0</c:v>
                </c:pt>
                <c:pt idx="16">
                  <c:v>0</c:v>
                </c:pt>
                <c:pt idx="17">
                  <c:v>3033769.81</c:v>
                </c:pt>
                <c:pt idx="18">
                  <c:v>0</c:v>
                </c:pt>
                <c:pt idx="20">
                  <c:v>0</c:v>
                </c:pt>
                <c:pt idx="21">
                  <c:v>2029484.96</c:v>
                </c:pt>
                <c:pt idx="22">
                  <c:v>0</c:v>
                </c:pt>
                <c:pt idx="24">
                  <c:v>0</c:v>
                </c:pt>
                <c:pt idx="25">
                  <c:v>6232532.5499999998</c:v>
                </c:pt>
                <c:pt idx="26">
                  <c:v>0</c:v>
                </c:pt>
                <c:pt idx="28">
                  <c:v>0</c:v>
                </c:pt>
                <c:pt idx="29">
                  <c:v>5536176.29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E-417D-8B99-37441C74ECB8}"/>
            </c:ext>
          </c:extLst>
        </c:ser>
        <c:ser>
          <c:idx val="1"/>
          <c:order val="1"/>
          <c:tx>
            <c:strRef>
              <c:f>'Wasserfall Ergebnis'!$A$4</c:f>
              <c:strCache>
                <c:ptCount val="1"/>
                <c:pt idx="0">
                  <c:v>Rohergebnis (ohne finanzpol. Reserven)</c:v>
                </c:pt>
              </c:strCache>
            </c:strRef>
          </c:tx>
          <c:spPr>
            <a:pattFill prst="dkUpDiag">
              <a:fgClr>
                <a:srgbClr val="009900"/>
              </a:fgClr>
              <a:bgClr>
                <a:srgbClr val="92D05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8"/>
            <c:invertIfNegative val="0"/>
            <c:bubble3D val="0"/>
            <c:spPr>
              <a:pattFill prst="dkUpDiag">
                <a:fgClr>
                  <a:srgbClr val="009900"/>
                </a:fgClr>
                <a:bgClr>
                  <a:srgbClr val="92D05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2E-417D-8B99-37441C74ECB8}"/>
              </c:ext>
            </c:extLst>
          </c:dPt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Ergebnis'!$B$2:$AV$2</c:f>
              <c:numCache>
                <c:formatCode>General</c:formatCode>
                <c:ptCount val="31"/>
                <c:pt idx="1">
                  <c:v>2016</c:v>
                </c:pt>
                <c:pt idx="5">
                  <c:v>2017</c:v>
                </c:pt>
                <c:pt idx="9">
                  <c:v>2018</c:v>
                </c:pt>
                <c:pt idx="13">
                  <c:v>2019</c:v>
                </c:pt>
                <c:pt idx="17">
                  <c:v>2020</c:v>
                </c:pt>
                <c:pt idx="21">
                  <c:v>2021</c:v>
                </c:pt>
                <c:pt idx="25">
                  <c:v>2022</c:v>
                </c:pt>
                <c:pt idx="29">
                  <c:v>2023</c:v>
                </c:pt>
              </c:numCache>
            </c:numRef>
          </c:cat>
          <c:val>
            <c:numRef>
              <c:f>'Wasserfall Ergebnis'!$B$4:$AV$4</c:f>
              <c:numCache>
                <c:formatCode>General</c:formatCode>
                <c:ptCount val="31"/>
                <c:pt idx="0" formatCode="#,##0.0,,">
                  <c:v>35700000</c:v>
                </c:pt>
                <c:pt idx="4" formatCode="#,##0.0,,">
                  <c:v>31900000</c:v>
                </c:pt>
                <c:pt idx="8" formatCode="#,##0.0,,">
                  <c:v>-2900000</c:v>
                </c:pt>
                <c:pt idx="12" formatCode="#,##0.0,,">
                  <c:v>17704367.109999999</c:v>
                </c:pt>
                <c:pt idx="16" formatCode="#,##0.0,,">
                  <c:v>24575347.84</c:v>
                </c:pt>
                <c:pt idx="20" formatCode="#,##0.0,,">
                  <c:v>23853653.52</c:v>
                </c:pt>
                <c:pt idx="24" formatCode="#,##0.0,,">
                  <c:v>23232891.940000001</c:v>
                </c:pt>
                <c:pt idx="28" formatCode="#,##0.0,,">
                  <c:v>50929219.239999995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2E-417D-8B99-37441C74ECB8}"/>
            </c:ext>
          </c:extLst>
        </c:ser>
        <c:ser>
          <c:idx val="2"/>
          <c:order val="2"/>
          <c:tx>
            <c:strRef>
              <c:f>'Wasserfall Ergebnis'!$A$5</c:f>
              <c:strCache>
                <c:ptCount val="1"/>
                <c:pt idx="0">
                  <c:v>Entnahme von Reserven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Ergebnis'!$B$2:$AV$2</c:f>
              <c:numCache>
                <c:formatCode>General</c:formatCode>
                <c:ptCount val="31"/>
                <c:pt idx="1">
                  <c:v>2016</c:v>
                </c:pt>
                <c:pt idx="5">
                  <c:v>2017</c:v>
                </c:pt>
                <c:pt idx="9">
                  <c:v>2018</c:v>
                </c:pt>
                <c:pt idx="13">
                  <c:v>2019</c:v>
                </c:pt>
                <c:pt idx="17">
                  <c:v>2020</c:v>
                </c:pt>
                <c:pt idx="21">
                  <c:v>2021</c:v>
                </c:pt>
                <c:pt idx="25">
                  <c:v>2022</c:v>
                </c:pt>
                <c:pt idx="29">
                  <c:v>2023</c:v>
                </c:pt>
              </c:numCache>
            </c:numRef>
          </c:cat>
          <c:val>
            <c:numRef>
              <c:f>'Wasserfall Ergebnis'!$B$5:$AV$5</c:f>
            </c:numRef>
          </c:val>
          <c:extLst>
            <c:ext xmlns:c16="http://schemas.microsoft.com/office/drawing/2014/chart" uri="{C3380CC4-5D6E-409C-BE32-E72D297353CC}">
              <c16:uniqueId val="{00000002-802E-417D-8B99-37441C74ECB8}"/>
            </c:ext>
          </c:extLst>
        </c:ser>
        <c:ser>
          <c:idx val="3"/>
          <c:order val="3"/>
          <c:tx>
            <c:strRef>
              <c:f>'Wasserfall Ergebnis'!$A$6</c:f>
              <c:strCache>
                <c:ptCount val="1"/>
                <c:pt idx="0">
                  <c:v>Äufnungen/Auflösungen von und Entnahmen aus Reserven</c:v>
                </c:pt>
              </c:strCache>
            </c:strRef>
          </c:tx>
          <c:spPr>
            <a:pattFill prst="ltDnDiag">
              <a:fgClr>
                <a:sysClr val="window" lastClr="FFFFFF">
                  <a:lumMod val="75000"/>
                </a:sysClr>
              </a:fgClr>
              <a:bgClr>
                <a:sysClr val="window" lastClr="FFFFFF">
                  <a:lumMod val="85000"/>
                </a:sysClr>
              </a:bgClr>
            </a:pattFill>
            <a:ln w="9525">
              <a:solidFill>
                <a:sysClr val="windowText" lastClr="000000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noFill/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10D-4395-91D8-D8D53A0E6D4F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-</a:t>
                    </a:r>
                    <a:fld id="{DBFB12A5-8D16-4067-8A8F-8C3924F8B62F}" type="VALUE">
                      <a:rPr lang="en-US" smtClean="0"/>
                      <a:pPr/>
                      <a:t>[WERT]</a:t>
                    </a:fld>
                    <a:endParaRPr lang="en-US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10D-4395-91D8-D8D53A0E6D4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10D-4395-91D8-D8D53A0E6D4F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smtClean="0"/>
                      <a:t>-</a:t>
                    </a:r>
                    <a:fld id="{BC4D9F25-0668-4B40-9B9F-134F26A3014D}" type="VALUE">
                      <a:rPr lang="en-US" smtClean="0"/>
                      <a:pPr/>
                      <a:t>[WERT]</a:t>
                    </a:fld>
                    <a:endParaRPr lang="en-US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10D-4395-91D8-D8D53A0E6D4F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 smtClean="0"/>
                      <a:t>-</a:t>
                    </a:r>
                    <a:fld id="{B992774D-2FB0-484E-8E0E-7C16D75E24A0}" type="VALUE">
                      <a:rPr lang="en-US" smtClean="0"/>
                      <a:pPr/>
                      <a:t>[WERT]</a:t>
                    </a:fld>
                    <a:endParaRPr lang="en-US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10D-4395-91D8-D8D53A0E6D4F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smtClean="0"/>
                      <a:t>-</a:t>
                    </a:r>
                    <a:fld id="{EA04515D-F402-4CCF-A560-E6CF37C43AC7}" type="VALUE">
                      <a:rPr lang="en-US" smtClean="0"/>
                      <a:pPr/>
                      <a:t>[WERT]</a:t>
                    </a:fld>
                    <a:endParaRPr lang="en-US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10D-4395-91D8-D8D53A0E6D4F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r>
                      <a:rPr lang="en-US" smtClean="0"/>
                      <a:t>-</a:t>
                    </a:r>
                    <a:fld id="{FAF1805E-A098-453B-9634-721CD6C0F758}" type="VALUE">
                      <a:rPr lang="en-US" smtClean="0"/>
                      <a:pPr/>
                      <a:t>[WERT]</a:t>
                    </a:fld>
                    <a:endParaRPr lang="en-US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10D-4395-91D8-D8D53A0E6D4F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r>
                      <a:rPr lang="en-US" smtClean="0"/>
                      <a:t>-</a:t>
                    </a:r>
                    <a:fld id="{DBDCAEC7-AF07-41EC-B79A-AE37DF1D5023}" type="VALUE">
                      <a:rPr lang="en-US" smtClean="0"/>
                      <a:pPr/>
                      <a:t>[WERT]</a:t>
                    </a:fld>
                    <a:endParaRPr lang="en-US" smtClean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10D-4395-91D8-D8D53A0E6D4F}"/>
                </c:ext>
              </c:extLst>
            </c:dLbl>
            <c:numFmt formatCode="#,##0.0,," sourceLinked="0"/>
            <c:spPr>
              <a:noFill/>
              <a:ln>
                <a:noFill/>
              </a:ln>
              <a:effectLst>
                <a:glow rad="139700">
                  <a:schemeClr val="bg1">
                    <a:alpha val="91000"/>
                  </a:schemeClr>
                </a:glow>
              </a:effectLst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Ergebnis'!$B$2:$AV$2</c:f>
              <c:numCache>
                <c:formatCode>General</c:formatCode>
                <c:ptCount val="31"/>
                <c:pt idx="1">
                  <c:v>2016</c:v>
                </c:pt>
                <c:pt idx="5">
                  <c:v>2017</c:v>
                </c:pt>
                <c:pt idx="9">
                  <c:v>2018</c:v>
                </c:pt>
                <c:pt idx="13">
                  <c:v>2019</c:v>
                </c:pt>
                <c:pt idx="17">
                  <c:v>2020</c:v>
                </c:pt>
                <c:pt idx="21">
                  <c:v>2021</c:v>
                </c:pt>
                <c:pt idx="25">
                  <c:v>2022</c:v>
                </c:pt>
                <c:pt idx="29">
                  <c:v>2023</c:v>
                </c:pt>
              </c:numCache>
            </c:numRef>
          </c:cat>
          <c:val>
            <c:numRef>
              <c:f>'Wasserfall Ergebnis'!$B$6:$AV$6</c:f>
              <c:numCache>
                <c:formatCode>#,##0.0,,</c:formatCode>
                <c:ptCount val="31"/>
                <c:pt idx="1">
                  <c:v>20700000</c:v>
                </c:pt>
                <c:pt idx="5">
                  <c:v>18400000</c:v>
                </c:pt>
                <c:pt idx="9" formatCode="\-#,##0.0,,">
                  <c:v>3800000</c:v>
                </c:pt>
                <c:pt idx="13">
                  <c:v>12934287.85</c:v>
                </c:pt>
                <c:pt idx="17">
                  <c:v>21541578.030000001</c:v>
                </c:pt>
                <c:pt idx="21">
                  <c:v>21824168.559999999</c:v>
                </c:pt>
                <c:pt idx="25">
                  <c:v>17000359.390000001</c:v>
                </c:pt>
                <c:pt idx="29">
                  <c:v>45393042.949999996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2E-417D-8B99-37441C74ECB8}"/>
            </c:ext>
          </c:extLst>
        </c:ser>
        <c:ser>
          <c:idx val="4"/>
          <c:order val="4"/>
          <c:tx>
            <c:strRef>
              <c:f>'Wasserfall Ergebnis'!$A$7</c:f>
              <c:strCache>
                <c:ptCount val="1"/>
                <c:pt idx="0">
                  <c:v>ausgewiesenes Ergebnis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0D-4395-91D8-D8D53A0E6D4F}"/>
              </c:ext>
            </c:extLst>
          </c:dPt>
          <c:dPt>
            <c:idx val="6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10D-4395-91D8-D8D53A0E6D4F}"/>
              </c:ext>
            </c:extLst>
          </c:dPt>
          <c:dPt>
            <c:idx val="10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0D-4395-91D8-D8D53A0E6D4F}"/>
              </c:ext>
            </c:extLst>
          </c:dPt>
          <c:dPt>
            <c:idx val="14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810D-4395-91D8-D8D53A0E6D4F}"/>
              </c:ext>
            </c:extLst>
          </c:dPt>
          <c:dPt>
            <c:idx val="18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10D-4395-91D8-D8D53A0E6D4F}"/>
              </c:ext>
            </c:extLst>
          </c:dPt>
          <c:dPt>
            <c:idx val="22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810D-4395-91D8-D8D53A0E6D4F}"/>
              </c:ext>
            </c:extLst>
          </c:dPt>
          <c:dPt>
            <c:idx val="26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10D-4395-91D8-D8D53A0E6D4F}"/>
              </c:ext>
            </c:extLst>
          </c:dPt>
          <c:dPt>
            <c:idx val="30"/>
            <c:invertIfNegative val="0"/>
            <c:bubble3D val="0"/>
            <c:spPr>
              <a:pattFill prst="dkDnDiag">
                <a:fgClr>
                  <a:srgbClr val="006600"/>
                </a:fgClr>
                <a:bgClr>
                  <a:srgbClr val="0099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810D-4395-91D8-D8D53A0E6D4F}"/>
              </c:ext>
            </c:extLst>
          </c:dPt>
          <c:dLbls>
            <c:dLbl>
              <c:idx val="18"/>
              <c:layout>
                <c:manualLayout>
                  <c:x val="0"/>
                  <c:y val="2.288750989653483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10D-4395-91D8-D8D53A0E6D4F}"/>
                </c:ext>
              </c:extLst>
            </c:dLbl>
            <c:dLbl>
              <c:idx val="22"/>
              <c:layout>
                <c:manualLayout>
                  <c:x val="-8.1758282323694244E-17"/>
                  <c:y val="2.4899550716948508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10D-4395-91D8-D8D53A0E6D4F}"/>
                </c:ext>
              </c:extLst>
            </c:dLbl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Ergebnis'!$B$2:$AV$2</c:f>
              <c:numCache>
                <c:formatCode>General</c:formatCode>
                <c:ptCount val="31"/>
                <c:pt idx="1">
                  <c:v>2016</c:v>
                </c:pt>
                <c:pt idx="5">
                  <c:v>2017</c:v>
                </c:pt>
                <c:pt idx="9">
                  <c:v>2018</c:v>
                </c:pt>
                <c:pt idx="13">
                  <c:v>2019</c:v>
                </c:pt>
                <c:pt idx="17">
                  <c:v>2020</c:v>
                </c:pt>
                <c:pt idx="21">
                  <c:v>2021</c:v>
                </c:pt>
                <c:pt idx="25">
                  <c:v>2022</c:v>
                </c:pt>
                <c:pt idx="29">
                  <c:v>2023</c:v>
                </c:pt>
              </c:numCache>
            </c:numRef>
          </c:cat>
          <c:val>
            <c:numRef>
              <c:f>'Wasserfall Ergebnis'!$B$7:$AV$7</c:f>
              <c:numCache>
                <c:formatCode>General</c:formatCode>
                <c:ptCount val="31"/>
                <c:pt idx="2" formatCode="#,##0.0,,">
                  <c:v>15000000</c:v>
                </c:pt>
                <c:pt idx="6" formatCode="#,##0.0,,">
                  <c:v>13600000</c:v>
                </c:pt>
                <c:pt idx="10" formatCode="#,##0.0,,">
                  <c:v>900000</c:v>
                </c:pt>
                <c:pt idx="14" formatCode="#,##0.0,,">
                  <c:v>4770079.26</c:v>
                </c:pt>
                <c:pt idx="18" formatCode="#,##0.0,,">
                  <c:v>3033769.81</c:v>
                </c:pt>
                <c:pt idx="22" formatCode="#,##0.0,,">
                  <c:v>2029484.96</c:v>
                </c:pt>
                <c:pt idx="26" formatCode="#,##0.0,,">
                  <c:v>6232532.5499999998</c:v>
                </c:pt>
                <c:pt idx="30" formatCode="#,##0.0,,">
                  <c:v>5536176.29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2E-417D-8B99-37441C74ECB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"/>
        <c:overlap val="100"/>
        <c:axId val="559233000"/>
        <c:axId val="559234312"/>
      </c:barChart>
      <c:catAx>
        <c:axId val="559233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559234312"/>
        <c:crosses val="autoZero"/>
        <c:auto val="1"/>
        <c:lblAlgn val="ctr"/>
        <c:lblOffset val="900"/>
        <c:noMultiLvlLbl val="0"/>
      </c:catAx>
      <c:valAx>
        <c:axId val="559234312"/>
        <c:scaling>
          <c:orientation val="minMax"/>
          <c:min val="-5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[Mio</a:t>
                </a:r>
                <a:r>
                  <a:rPr lang="en-US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. </a:t>
                </a:r>
                <a:r>
                  <a:rPr lang="en-US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Fr.]</a:t>
                </a:r>
                <a:endParaRPr lang="en-US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7.6121483620416449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#,##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559233000"/>
        <c:crosses val="autoZero"/>
        <c:crossBetween val="between"/>
        <c:majorUnit val="500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5209182413104709"/>
          <c:w val="0.62562470530905034"/>
          <c:h val="4.6636574799472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'Ergebnisbrücke_finanzpol. Reser'!$C$5</c:f>
              <c:strCache>
                <c:ptCount val="1"/>
                <c:pt idx="0">
                  <c:v>Balken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'Ergebnisbrücke_finanzpol. Reser'!$B$6:$B$14</c:f>
              <c:strCache>
                <c:ptCount val="9"/>
                <c:pt idx="0">
                  <c:v>Jahresergebnis vor Neuorganisation Reserven</c:v>
                </c:pt>
                <c:pt idx="1">
                  <c:v>Auflösung Schwankungsreserve STAF</c:v>
                </c:pt>
                <c:pt idx="2">
                  <c:v>Auflösung Schwankungsreserve OECD</c:v>
                </c:pt>
                <c:pt idx="3">
                  <c:v>Entnahme/Auflösung Corona-Reserve</c:v>
                </c:pt>
                <c:pt idx="4">
                  <c:v>Zwischenergebnis</c:v>
                </c:pt>
                <c:pt idx="5">
                  <c:v>Äufnung Vorfinanzierung Schulanlage Steig</c:v>
                </c:pt>
                <c:pt idx="6">
                  <c:v>Äufnung Vorfinanzierung Schulanl. Alpenblick</c:v>
                </c:pt>
                <c:pt idx="7">
                  <c:v>Äufnung neue allgemeine Schwankungsreserve</c:v>
                </c:pt>
                <c:pt idx="8">
                  <c:v>ausgewiesenes Ergebnis</c:v>
                </c:pt>
              </c:strCache>
            </c:strRef>
          </c:cat>
          <c:val>
            <c:numRef>
              <c:f>'Ergebnisbrücke_finanzpol. Reser'!$C$6:$C$14</c:f>
              <c:numCache>
                <c:formatCode>General</c:formatCode>
                <c:ptCount val="9"/>
                <c:pt idx="0">
                  <c:v>0</c:v>
                </c:pt>
                <c:pt idx="1">
                  <c:v>50.92</c:v>
                </c:pt>
                <c:pt idx="2">
                  <c:v>109.82</c:v>
                </c:pt>
                <c:pt idx="3" formatCode="_(* #,##0.00_);_(* \(#,##0.00\);_(* &quot;-&quot;??_);_(@_)">
                  <c:v>137.82</c:v>
                </c:pt>
                <c:pt idx="4">
                  <c:v>0</c:v>
                </c:pt>
                <c:pt idx="5" formatCode="_(* #,##0.00_);_(* \(#,##0.00\);_(* &quot;-&quot;??_);_(@_)">
                  <c:v>135.51999999999998</c:v>
                </c:pt>
                <c:pt idx="6" formatCode="_(* #,##0.00_);_(* \(#,##0.00\);_(* &quot;-&quot;??_);_(@_)">
                  <c:v>75.519999999999982</c:v>
                </c:pt>
                <c:pt idx="7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1-4883-92F2-32CF1CFAE403}"/>
            </c:ext>
          </c:extLst>
        </c:ser>
        <c:ser>
          <c:idx val="1"/>
          <c:order val="1"/>
          <c:tx>
            <c:strRef>
              <c:f>'Ergebnisbrücke_finanzpol. Reser'!$D$5</c:f>
              <c:strCache>
                <c:ptCount val="1"/>
                <c:pt idx="0">
                  <c:v>Balken 2</c:v>
                </c:pt>
              </c:strCache>
            </c:strRef>
          </c:tx>
          <c:spPr>
            <a:solidFill>
              <a:schemeClr val="accent2"/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" lastClr="FFFFFF">
                    <a:lumMod val="85000"/>
                  </a:sysClr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761-4883-92F2-32CF1CFAE403}"/>
              </c:ext>
            </c:extLst>
          </c:dPt>
          <c:dPt>
            <c:idx val="1"/>
            <c:invertIfNegative val="0"/>
            <c:bubble3D val="0"/>
            <c:spPr>
              <a:pattFill prst="dashDn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761-4883-92F2-32CF1CFAE403}"/>
              </c:ext>
            </c:extLst>
          </c:dPt>
          <c:dPt>
            <c:idx val="2"/>
            <c:invertIfNegative val="0"/>
            <c:bubble3D val="0"/>
            <c:spPr>
              <a:pattFill prst="dashDn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761-4883-92F2-32CF1CFAE403}"/>
              </c:ext>
            </c:extLst>
          </c:dPt>
          <c:dPt>
            <c:idx val="3"/>
            <c:invertIfNegative val="0"/>
            <c:bubble3D val="0"/>
            <c:spPr>
              <a:pattFill prst="dashDn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5761-4883-92F2-32CF1CFAE403}"/>
              </c:ext>
            </c:extLst>
          </c:dPt>
          <c:dPt>
            <c:idx val="4"/>
            <c:invertIfNegative val="0"/>
            <c:bubble3D val="0"/>
            <c:spPr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" lastClr="FFFFFF">
                    <a:lumMod val="85000"/>
                  </a:sysClr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5761-4883-92F2-32CF1CFAE403}"/>
              </c:ext>
            </c:extLst>
          </c:dPt>
          <c:dPt>
            <c:idx val="5"/>
            <c:invertIfNegative val="0"/>
            <c:bubble3D val="0"/>
            <c:spPr>
              <a:pattFill prst="dkDnDiag">
                <a:fgClr>
                  <a:srgbClr val="C00000"/>
                </a:fgClr>
                <a:bgClr>
                  <a:srgbClr val="FF00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761-4883-92F2-32CF1CFAE403}"/>
              </c:ext>
            </c:extLst>
          </c:dPt>
          <c:dPt>
            <c:idx val="6"/>
            <c:invertIfNegative val="0"/>
            <c:bubble3D val="0"/>
            <c:spPr>
              <a:pattFill prst="dkDnDiag">
                <a:fgClr>
                  <a:srgbClr val="C00000"/>
                </a:fgClr>
                <a:bgClr>
                  <a:srgbClr val="FF00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5761-4883-92F2-32CF1CFAE403}"/>
              </c:ext>
            </c:extLst>
          </c:dPt>
          <c:dPt>
            <c:idx val="7"/>
            <c:invertIfNegative val="0"/>
            <c:bubble3D val="0"/>
            <c:spPr>
              <a:pattFill prst="dkDnDiag">
                <a:fgClr>
                  <a:srgbClr val="C00000"/>
                </a:fgClr>
                <a:bgClr>
                  <a:srgbClr val="FF00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5761-4883-92F2-32CF1CFAE403}"/>
              </c:ext>
            </c:extLst>
          </c:dPt>
          <c:dPt>
            <c:idx val="8"/>
            <c:invertIfNegative val="0"/>
            <c:bubble3D val="0"/>
            <c:spPr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" lastClr="FFFFFF">
                    <a:lumMod val="85000"/>
                  </a:sysClr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5761-4883-92F2-32CF1CFAE403}"/>
              </c:ext>
            </c:extLst>
          </c:dPt>
          <c:dLbls>
            <c:dLbl>
              <c:idx val="1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mtClean="0"/>
                      <a:t>+</a:t>
                    </a:r>
                    <a:fld id="{3E4BAE7A-94A7-48EA-977A-BD2D289B4AA6}" type="VALUE">
                      <a:rPr lang="en-US" smtClean="0"/>
                      <a:pPr>
                        <a:defRPr sz="1000" b="1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Arial Narrow" panose="020B0606020202030204" pitchFamily="34" charset="0"/>
                        </a:defRPr>
                      </a:pPr>
                      <a:t>[WERT]</a:t>
                    </a:fld>
                    <a:endParaRPr lang="en-US" smtClean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>
                  <a:glow rad="127000">
                    <a:schemeClr val="bg1"/>
                  </a:glow>
                </a:effectLst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761-4883-92F2-32CF1CFAE403}"/>
                </c:ext>
              </c:extLst>
            </c:dLbl>
            <c:dLbl>
              <c:idx val="2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mtClean="0"/>
                      <a:t>+</a:t>
                    </a:r>
                    <a:fld id="{0D17554B-A409-48C1-A685-63826610DF92}" type="VALUE">
                      <a:rPr lang="en-US" smtClean="0"/>
                      <a:pPr>
                        <a:defRPr sz="1000" b="1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Arial Narrow" panose="020B0606020202030204" pitchFamily="34" charset="0"/>
                        </a:defRPr>
                      </a:pPr>
                      <a:t>[WERT]</a:t>
                    </a:fld>
                    <a:endParaRPr lang="en-US" smtClean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>
                  <a:glow rad="127000">
                    <a:schemeClr val="bg1"/>
                  </a:glow>
                </a:effectLst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5761-4883-92F2-32CF1CFAE403}"/>
                </c:ext>
              </c:extLst>
            </c:dLbl>
            <c:dLbl>
              <c:idx val="3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mtClean="0"/>
                      <a:t>+</a:t>
                    </a:r>
                    <a:fld id="{A63CF259-8514-426E-BE99-88BF8691452C}" type="VALUE">
                      <a:rPr lang="en-US" smtClean="0"/>
                      <a:pPr>
                        <a:defRPr sz="1000" b="1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Arial Narrow" panose="020B0606020202030204" pitchFamily="34" charset="0"/>
                        </a:defRPr>
                      </a:pPr>
                      <a:t>[WERT]</a:t>
                    </a:fld>
                    <a:endParaRPr lang="en-US" smtClean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>
                  <a:glow rad="127000">
                    <a:schemeClr val="bg1"/>
                  </a:glow>
                </a:effectLst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761-4883-92F2-32CF1CFAE403}"/>
                </c:ext>
              </c:extLst>
            </c:dLbl>
            <c:dLbl>
              <c:idx val="5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mtClean="0"/>
                      <a:t>-</a:t>
                    </a:r>
                    <a:fld id="{CAA22544-A247-460B-B1E6-F9FF884E9971}" type="VALUE">
                      <a:rPr lang="en-US" smtClean="0"/>
                      <a:pPr>
                        <a:defRPr sz="1000" b="1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Arial Narrow" panose="020B0606020202030204" pitchFamily="34" charset="0"/>
                        </a:defRPr>
                      </a:pPr>
                      <a:t>[WERT]</a:t>
                    </a:fld>
                    <a:endParaRPr lang="en-US" smtClean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>
                  <a:glow rad="127000">
                    <a:schemeClr val="bg1"/>
                  </a:glow>
                </a:effectLst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5761-4883-92F2-32CF1CFAE403}"/>
                </c:ext>
              </c:extLst>
            </c:dLbl>
            <c:dLbl>
              <c:idx val="6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mtClean="0"/>
                      <a:t>-</a:t>
                    </a:r>
                    <a:fld id="{3BC0F39E-B630-4371-9049-A53FB1730B8F}" type="VALUE">
                      <a:rPr lang="en-US" smtClean="0"/>
                      <a:pPr>
                        <a:defRPr sz="1000" b="1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Arial Narrow" panose="020B0606020202030204" pitchFamily="34" charset="0"/>
                        </a:defRPr>
                      </a:pPr>
                      <a:t>[WERT]</a:t>
                    </a:fld>
                    <a:endParaRPr lang="en-US" smtClean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>
                  <a:glow rad="127000">
                    <a:schemeClr val="bg1"/>
                  </a:glow>
                </a:effectLst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5761-4883-92F2-32CF1CFAE403}"/>
                </c:ext>
              </c:extLst>
            </c:dLbl>
            <c:dLbl>
              <c:idx val="7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en-US" smtClean="0"/>
                      <a:t>-</a:t>
                    </a:r>
                    <a:fld id="{525F0A4F-3791-4593-ADAE-D0D34B0792E5}" type="VALUE">
                      <a:rPr lang="en-US" smtClean="0"/>
                      <a:pPr>
                        <a:defRPr sz="1000" b="1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Arial Narrow" panose="020B0606020202030204" pitchFamily="34" charset="0"/>
                        </a:defRPr>
                      </a:pPr>
                      <a:t>[WERT]</a:t>
                    </a:fld>
                    <a:endParaRPr lang="en-US" smtClean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>
                  <a:glow rad="127000">
                    <a:schemeClr val="bg1"/>
                  </a:glow>
                </a:effectLst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5761-4883-92F2-32CF1CFAE403}"/>
                </c:ext>
              </c:extLst>
            </c:dLbl>
            <c:dLbl>
              <c:idx val="8"/>
              <c:layout>
                <c:manualLayout>
                  <c:x val="-2.1382001237463845E-3"/>
                  <c:y val="-1.00520273411778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61-4883-92F2-32CF1CFAE40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>
                <a:glow rad="127000">
                  <a:schemeClr val="bg1"/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'Ergebnisbrücke_finanzpol. Reser'!$B$6:$B$14</c:f>
              <c:strCache>
                <c:ptCount val="9"/>
                <c:pt idx="0">
                  <c:v>Jahresergebnis vor Neuorganisation Reserven</c:v>
                </c:pt>
                <c:pt idx="1">
                  <c:v>Auflösung Schwankungsreserve STAF</c:v>
                </c:pt>
                <c:pt idx="2">
                  <c:v>Auflösung Schwankungsreserve OECD</c:v>
                </c:pt>
                <c:pt idx="3">
                  <c:v>Entnahme/Auflösung Corona-Reserve</c:v>
                </c:pt>
                <c:pt idx="4">
                  <c:v>Zwischenergebnis</c:v>
                </c:pt>
                <c:pt idx="5">
                  <c:v>Äufnung Vorfinanzierung Schulanlage Steig</c:v>
                </c:pt>
                <c:pt idx="6">
                  <c:v>Äufnung Vorfinanzierung Schulanl. Alpenblick</c:v>
                </c:pt>
                <c:pt idx="7">
                  <c:v>Äufnung neue allgemeine Schwankungsreserve</c:v>
                </c:pt>
                <c:pt idx="8">
                  <c:v>ausgewiesenes Ergebnis</c:v>
                </c:pt>
              </c:strCache>
            </c:strRef>
          </c:cat>
          <c:val>
            <c:numRef>
              <c:f>'Ergebnisbrücke_finanzpol. Reser'!$D$6:$D$14</c:f>
              <c:numCache>
                <c:formatCode>_ * #,##0.0_ ;_ * \-#,##0.0_ ;_ * "-"??_ ;_ @_ </c:formatCode>
                <c:ptCount val="9"/>
                <c:pt idx="0">
                  <c:v>50.92</c:v>
                </c:pt>
                <c:pt idx="1">
                  <c:v>58.9</c:v>
                </c:pt>
                <c:pt idx="2">
                  <c:v>28</c:v>
                </c:pt>
                <c:pt idx="3">
                  <c:v>4.7</c:v>
                </c:pt>
                <c:pt idx="4">
                  <c:v>142.51999999999998</c:v>
                </c:pt>
                <c:pt idx="5" formatCode="General">
                  <c:v>7</c:v>
                </c:pt>
                <c:pt idx="6" formatCode="#,##0.0">
                  <c:v>60</c:v>
                </c:pt>
                <c:pt idx="7" formatCode="General">
                  <c:v>70</c:v>
                </c:pt>
                <c:pt idx="8" formatCode="General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761-4883-92F2-32CF1CFAE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83"/>
        <c:axId val="437501984"/>
        <c:axId val="437502640"/>
      </c:barChart>
      <c:catAx>
        <c:axId val="43750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37502640"/>
        <c:crosses val="autoZero"/>
        <c:auto val="1"/>
        <c:lblAlgn val="ctr"/>
        <c:lblOffset val="100"/>
        <c:noMultiLvlLbl val="0"/>
      </c:catAx>
      <c:valAx>
        <c:axId val="43750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3750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Steuern!$A$6</c:f>
              <c:strCache>
                <c:ptCount val="1"/>
                <c:pt idx="0">
                  <c:v>Unternehmenssteuern</c:v>
                </c:pt>
              </c:strCache>
            </c:strRef>
          </c:tx>
          <c:spPr>
            <a:pattFill prst="dkUpDiag">
              <a:fgClr>
                <a:srgbClr val="006600"/>
              </a:fgClr>
              <a:bgClr>
                <a:srgbClr val="3AB03A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Steuern!$C$4:$O$4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Steuern!$C$6:$O$6</c:f>
              <c:numCache>
                <c:formatCode>General</c:formatCode>
                <c:ptCount val="13"/>
                <c:pt idx="0">
                  <c:v>17.100000000000001</c:v>
                </c:pt>
                <c:pt idx="1">
                  <c:v>15.9</c:v>
                </c:pt>
                <c:pt idx="2">
                  <c:v>20.8</c:v>
                </c:pt>
                <c:pt idx="3">
                  <c:v>21.1</c:v>
                </c:pt>
                <c:pt idx="4">
                  <c:v>28.5</c:v>
                </c:pt>
                <c:pt idx="5">
                  <c:v>49.2</c:v>
                </c:pt>
                <c:pt idx="6">
                  <c:v>46.9</c:v>
                </c:pt>
                <c:pt idx="7">
                  <c:v>24.7</c:v>
                </c:pt>
                <c:pt idx="8">
                  <c:v>41.4</c:v>
                </c:pt>
                <c:pt idx="9">
                  <c:v>52.1</c:v>
                </c:pt>
                <c:pt idx="10" formatCode="0.0">
                  <c:v>52.710951649999998</c:v>
                </c:pt>
                <c:pt idx="11">
                  <c:v>62.2</c:v>
                </c:pt>
                <c:pt idx="12">
                  <c:v>79.3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19-4AF1-B253-A2E7577D80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36"/>
        <c:axId val="637581424"/>
        <c:axId val="637587328"/>
      </c:barChart>
      <c:catAx>
        <c:axId val="63758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37587328"/>
        <c:crosses val="autoZero"/>
        <c:auto val="1"/>
        <c:lblAlgn val="ctr"/>
        <c:lblOffset val="100"/>
        <c:noMultiLvlLbl val="0"/>
      </c:catAx>
      <c:valAx>
        <c:axId val="63758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 dirty="0" err="1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Unternehmenssteuererträge</a:t>
                </a:r>
                <a:r>
                  <a:rPr lang="en-US" sz="11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n-US" sz="1100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[Mio</a:t>
                </a:r>
                <a:r>
                  <a:rPr lang="en-US" sz="1100" dirty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. Fr</a:t>
                </a:r>
                <a:r>
                  <a:rPr lang="en-US" sz="1100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.]</a:t>
                </a:r>
                <a:endParaRPr lang="en-US" sz="1100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6.7633418425308411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3758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Tabelle1!$F$12</c:f>
              <c:strCache>
                <c:ptCount val="1"/>
                <c:pt idx="0">
                  <c:v>2023</c:v>
                </c:pt>
              </c:strCache>
            </c:strRef>
          </c:tx>
          <c:spPr>
            <a:pattFill prst="ltDnDiag">
              <a:fgClr>
                <a:srgbClr val="006600"/>
              </a:fgClr>
              <a:bgClr>
                <a:srgbClr val="009900"/>
              </a:bgClr>
            </a:pattFill>
            <a:ln w="3175">
              <a:solidFill>
                <a:sysClr val="windowText" lastClr="000000"/>
              </a:solidFill>
            </a:ln>
          </c:spPr>
          <c:explosion val="8"/>
          <c:dPt>
            <c:idx val="0"/>
            <c:bubble3D val="0"/>
            <c:explosion val="1"/>
            <c:spPr>
              <a:pattFill prst="ltDnDiag">
                <a:fgClr>
                  <a:srgbClr val="006600"/>
                </a:fgClr>
                <a:bgClr>
                  <a:srgbClr val="009900"/>
                </a:bgClr>
              </a:pattFill>
              <a:ln w="3175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2E-42FC-B67D-EA3E6F60A13B}"/>
              </c:ext>
            </c:extLst>
          </c:dPt>
          <c:dPt>
            <c:idx val="1"/>
            <c:bubble3D val="0"/>
            <c:spPr>
              <a:pattFill prst="ltDnDiag">
                <a:fgClr>
                  <a:srgbClr val="00D600"/>
                </a:fgClr>
                <a:bgClr>
                  <a:srgbClr val="9BBB59">
                    <a:lumMod val="20000"/>
                    <a:lumOff val="80000"/>
                  </a:srgbClr>
                </a:bgClr>
              </a:pattFill>
              <a:ln w="3175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2E-42FC-B67D-EA3E6F60A13B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2E-42FC-B67D-EA3E6F60A13B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2E-42FC-B67D-EA3E6F60A1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Tabelle1!$D$13:$D$14</c:f>
              <c:strCache>
                <c:ptCount val="2"/>
                <c:pt idx="0">
                  <c:v>Unternehmenssteuern</c:v>
                </c:pt>
                <c:pt idx="1">
                  <c:v>andere Steuern</c:v>
                </c:pt>
              </c:strCache>
            </c:strRef>
          </c:cat>
          <c:val>
            <c:numRef>
              <c:f>Tabelle1!$F$13:$F$14</c:f>
              <c:numCache>
                <c:formatCode>0%</c:formatCode>
                <c:ptCount val="2"/>
                <c:pt idx="0">
                  <c:v>0.42553841465384645</c:v>
                </c:pt>
                <c:pt idx="1">
                  <c:v>0.57446158534615355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2E-42FC-B67D-EA3E6F60A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Tabelle1!$E$12</c:f>
              <c:strCache>
                <c:ptCount val="1"/>
                <c:pt idx="0">
                  <c:v>2011</c:v>
                </c:pt>
              </c:strCache>
            </c:strRef>
          </c:tx>
          <c:spPr>
            <a:pattFill prst="dkUpDiag">
              <a:fgClr>
                <a:srgbClr val="006600"/>
              </a:fgClr>
              <a:bgClr>
                <a:srgbClr val="009900"/>
              </a:bgClr>
            </a:pattFill>
          </c:spPr>
          <c:explosion val="8"/>
          <c:dPt>
            <c:idx val="0"/>
            <c:bubble3D val="0"/>
            <c:spPr>
              <a:pattFill prst="dkUpDiag">
                <a:fgClr>
                  <a:srgbClr val="006600"/>
                </a:fgClr>
                <a:bgClr>
                  <a:srgbClr val="009900"/>
                </a:bgClr>
              </a:patt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61-4693-9AE9-3E606D667737}"/>
              </c:ext>
            </c:extLst>
          </c:dPt>
          <c:dPt>
            <c:idx val="1"/>
            <c:bubble3D val="0"/>
            <c:spPr>
              <a:pattFill prst="ltDnDiag">
                <a:fgClr>
                  <a:srgbClr val="00D600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61-4693-9AE9-3E606D667737}"/>
              </c:ext>
            </c:extLst>
          </c:dPt>
          <c:dLbls>
            <c:dLbl>
              <c:idx val="0"/>
              <c:layout>
                <c:manualLayout>
                  <c:x val="-0.12921876932286419"/>
                  <c:y val="0.186401081662851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61-4693-9AE9-3E606D667737}"/>
                </c:ext>
              </c:extLst>
            </c:dLbl>
            <c:dLbl>
              <c:idx val="1"/>
              <c:layout>
                <c:manualLayout>
                  <c:x val="0.20128375309126081"/>
                  <c:y val="-0.154893602363052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61-4693-9AE9-3E606D6677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Tabelle1!$D$13:$D$14</c:f>
              <c:strCache>
                <c:ptCount val="2"/>
                <c:pt idx="0">
                  <c:v>Unternehmenssteuern</c:v>
                </c:pt>
                <c:pt idx="1">
                  <c:v>andere Steuern</c:v>
                </c:pt>
              </c:strCache>
            </c:strRef>
          </c:cat>
          <c:val>
            <c:numRef>
              <c:f>Tabelle1!$E$13:$E$14</c:f>
              <c:numCache>
                <c:formatCode>0%</c:formatCode>
                <c:ptCount val="2"/>
                <c:pt idx="0">
                  <c:v>0.15225959793982821</c:v>
                </c:pt>
                <c:pt idx="1">
                  <c:v>0.84774040206017176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61-4693-9AE9-3E606D667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Personalaufwand!$A$4</c:f>
              <c:strCache>
                <c:ptCount val="1"/>
                <c:pt idx="0">
                  <c:v>Personalaufwand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4.3041633285161744E-2"/>
                  <c:y val="3.89461214011014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6F-4E94-B8E5-7212A15F3A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Personalaufwand!$B$3:$K$3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  <c:extLst/>
            </c:numRef>
          </c:cat>
          <c:val>
            <c:numRef>
              <c:f>Personalaufwand!$B$4:$K$4</c:f>
              <c:numCache>
                <c:formatCode>0.0</c:formatCode>
                <c:ptCount val="9"/>
                <c:pt idx="0">
                  <c:v>104.2</c:v>
                </c:pt>
                <c:pt idx="1">
                  <c:v>105</c:v>
                </c:pt>
                <c:pt idx="2">
                  <c:v>106.2</c:v>
                </c:pt>
                <c:pt idx="3">
                  <c:v>106.7</c:v>
                </c:pt>
                <c:pt idx="4">
                  <c:v>107.4</c:v>
                </c:pt>
                <c:pt idx="5">
                  <c:v>111.4</c:v>
                </c:pt>
                <c:pt idx="6">
                  <c:v>113</c:v>
                </c:pt>
                <c:pt idx="7">
                  <c:v>91.674067249999993</c:v>
                </c:pt>
                <c:pt idx="8">
                  <c:v>98.2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B6F-4E94-B8E5-7212A15F3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1029088"/>
        <c:axId val="661020888"/>
      </c:lineChart>
      <c:catAx>
        <c:axId val="66102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61020888"/>
        <c:crosses val="autoZero"/>
        <c:auto val="1"/>
        <c:lblAlgn val="ctr"/>
        <c:lblOffset val="100"/>
        <c:noMultiLvlLbl val="0"/>
      </c:catAx>
      <c:valAx>
        <c:axId val="661020888"/>
        <c:scaling>
          <c:orientation val="minMax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dirty="0" smtClean="0">
                    <a:latin typeface="Arial Narrow" panose="020B0606020202030204" pitchFamily="34" charset="0"/>
                  </a:rPr>
                  <a:t>[Mio. Fr.]</a:t>
                </a:r>
                <a:endParaRPr lang="en-US" sz="900" dirty="0"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5.8704810386663248E-3"/>
              <c:y val="9.8722412786133047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6102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Personal!$A$31</c:f>
              <c:strCache>
                <c:ptCount val="1"/>
                <c:pt idx="0">
                  <c:v>Ø-Besoldung je Mitarbeiter (in Tausend Franken)</c:v>
                </c:pt>
              </c:strCache>
            </c:strRef>
          </c:tx>
          <c:spPr>
            <a:pattFill prst="diagBrick">
              <a:fgClr>
                <a:schemeClr val="accent1">
                  <a:lumMod val="75000"/>
                </a:schemeClr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9525" cap="flat" cmpd="sng" algn="ctr">
              <a:solidFill>
                <a:schemeClr val="tx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Personal!$B$2:$H$2</c:f>
              <c:numCache>
                <c:formatCode>yyyy</c:formatCode>
                <c:ptCount val="5"/>
                <c:pt idx="0">
                  <c:v>41274</c:v>
                </c:pt>
                <c:pt idx="1">
                  <c:v>41639</c:v>
                </c:pt>
                <c:pt idx="2">
                  <c:v>42004</c:v>
                </c:pt>
                <c:pt idx="3">
                  <c:v>42369</c:v>
                </c:pt>
                <c:pt idx="4">
                  <c:v>42735</c:v>
                </c:pt>
              </c:numCache>
              <c:extLst/>
            </c:numRef>
          </c:cat>
          <c:val>
            <c:numRef>
              <c:f>Personal!$E$31:$O$31</c:f>
              <c:numCache>
                <c:formatCode>#,##0_);[Red]\(#,##0\)</c:formatCode>
                <c:ptCount val="9"/>
                <c:pt idx="0">
                  <c:v>76.075935919877992</c:v>
                </c:pt>
                <c:pt idx="1">
                  <c:v>77.190155638308056</c:v>
                </c:pt>
                <c:pt idx="2" formatCode="#,##0.0;[Red]\-#,##0.0">
                  <c:v>76.912621959105934</c:v>
                </c:pt>
                <c:pt idx="3" formatCode="#,##0.0;[Red]\-#,##0.0">
                  <c:v>77.349058722036418</c:v>
                </c:pt>
                <c:pt idx="4" formatCode="#,##0.0;[Red]\-#,##0.0">
                  <c:v>79.455892814797238</c:v>
                </c:pt>
                <c:pt idx="5" formatCode="#,##0.0;[Red]\-#,##0.0">
                  <c:v>78.470306524985631</c:v>
                </c:pt>
                <c:pt idx="6" formatCode="#,##0.0;[Red]\-#,##0.0">
                  <c:v>79.847297855012613</c:v>
                </c:pt>
                <c:pt idx="7" formatCode="#,##0.0;[Red]\-#,##0.0">
                  <c:v>80.484440883427425</c:v>
                </c:pt>
                <c:pt idx="8" formatCode="#,##0.0;[Red]\-#,##0.0">
                  <c:v>84.081544546535511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1EA-4E2F-92F3-6C156D4EA1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axId val="478817288"/>
        <c:axId val="478816896"/>
      </c:barChart>
      <c:lineChart>
        <c:grouping val="standard"/>
        <c:varyColors val="0"/>
        <c:ser>
          <c:idx val="0"/>
          <c:order val="0"/>
          <c:tx>
            <c:strRef>
              <c:f>Personal!$A$26</c:f>
              <c:strCache>
                <c:ptCount val="1"/>
                <c:pt idx="0">
                  <c:v>Entwicklung Vollzeitstellen (FTE)</c:v>
                </c:pt>
              </c:strCache>
            </c:strRef>
          </c:tx>
          <c:spPr>
            <a:ln w="317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AC7FF86D-6EBC-457F-89D4-751FCCCF431E}" type="VALUE">
                      <a:rPr lang="en-US"/>
                      <a:pPr/>
                      <a:t>[WERT]</a:t>
                    </a:fld>
                    <a:endParaRPr lang="de-CH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1EA-4E2F-92F3-6C156D4EA169}"/>
                </c:ext>
              </c:extLst>
            </c:dLbl>
            <c:numFmt formatCode="#,##0.0" sourceLinked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Personal!$E$2:$O$2</c:f>
              <c:numCache>
                <c:formatCode>yyyy</c:formatCode>
                <c:ptCount val="9"/>
                <c:pt idx="0">
                  <c:v>42369</c:v>
                </c:pt>
                <c:pt idx="1">
                  <c:v>42735</c:v>
                </c:pt>
                <c:pt idx="2">
                  <c:v>43100</c:v>
                </c:pt>
                <c:pt idx="3">
                  <c:v>43465</c:v>
                </c:pt>
                <c:pt idx="4">
                  <c:v>43830</c:v>
                </c:pt>
                <c:pt idx="5">
                  <c:v>44196</c:v>
                </c:pt>
                <c:pt idx="6">
                  <c:v>44561</c:v>
                </c:pt>
                <c:pt idx="7">
                  <c:v>44926</c:v>
                </c:pt>
                <c:pt idx="8">
                  <c:v>45291</c:v>
                </c:pt>
              </c:numCache>
              <c:extLst/>
            </c:numRef>
          </c:cat>
          <c:val>
            <c:numRef>
              <c:f>Personal!$E$26:$O$26</c:f>
              <c:numCache>
                <c:formatCode>#,##0.0</c:formatCode>
                <c:ptCount val="9"/>
                <c:pt idx="0" formatCode="#,##0">
                  <c:v>843.61762000000033</c:v>
                </c:pt>
                <c:pt idx="1">
                  <c:v>837.8399999999998</c:v>
                </c:pt>
                <c:pt idx="2">
                  <c:v>850.49</c:v>
                </c:pt>
                <c:pt idx="3">
                  <c:v>846.19</c:v>
                </c:pt>
                <c:pt idx="4">
                  <c:v>843.4</c:v>
                </c:pt>
                <c:pt idx="5">
                  <c:v>870.5</c:v>
                </c:pt>
                <c:pt idx="6">
                  <c:v>871.8</c:v>
                </c:pt>
                <c:pt idx="7">
                  <c:v>903.3</c:v>
                </c:pt>
                <c:pt idx="8">
                  <c:v>925.1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31EA-4E2F-92F3-6C156D4EA169}"/>
            </c:ext>
          </c:extLst>
        </c:ser>
        <c:ser>
          <c:idx val="2"/>
          <c:order val="2"/>
          <c:tx>
            <c:strRef>
              <c:f>Personal!$A$33</c:f>
              <c:strCache>
                <c:ptCount val="1"/>
                <c:pt idx="0">
                  <c:v>Entwicklung Anzahl Mitarbeiter (HC)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Personal!$E$2:$O$2</c:f>
              <c:numCache>
                <c:formatCode>yyyy</c:formatCode>
                <c:ptCount val="9"/>
                <c:pt idx="0">
                  <c:v>42369</c:v>
                </c:pt>
                <c:pt idx="1">
                  <c:v>42735</c:v>
                </c:pt>
                <c:pt idx="2">
                  <c:v>43100</c:v>
                </c:pt>
                <c:pt idx="3">
                  <c:v>43465</c:v>
                </c:pt>
                <c:pt idx="4">
                  <c:v>43830</c:v>
                </c:pt>
                <c:pt idx="5">
                  <c:v>44196</c:v>
                </c:pt>
                <c:pt idx="6">
                  <c:v>44561</c:v>
                </c:pt>
                <c:pt idx="7">
                  <c:v>44926</c:v>
                </c:pt>
                <c:pt idx="8">
                  <c:v>45291</c:v>
                </c:pt>
              </c:numCache>
              <c:extLst/>
            </c:numRef>
          </c:cat>
          <c:val>
            <c:numRef>
              <c:f>Personal!$E$33:$O$33</c:f>
              <c:numCache>
                <c:formatCode>#,##0</c:formatCode>
                <c:ptCount val="9"/>
                <c:pt idx="0">
                  <c:v>1332</c:v>
                </c:pt>
                <c:pt idx="1">
                  <c:v>1291</c:v>
                </c:pt>
                <c:pt idx="2">
                  <c:v>1317</c:v>
                </c:pt>
                <c:pt idx="3">
                  <c:v>1293</c:v>
                </c:pt>
                <c:pt idx="4">
                  <c:v>1289</c:v>
                </c:pt>
                <c:pt idx="5">
                  <c:v>1317</c:v>
                </c:pt>
                <c:pt idx="6">
                  <c:v>1323</c:v>
                </c:pt>
                <c:pt idx="7">
                  <c:v>1373</c:v>
                </c:pt>
                <c:pt idx="8">
                  <c:v>1402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31EA-4E2F-92F3-6C156D4EA16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8816112"/>
        <c:axId val="478816504"/>
      </c:lineChart>
      <c:catAx>
        <c:axId val="478816112"/>
        <c:scaling>
          <c:orientation val="minMax"/>
        </c:scaling>
        <c:delete val="0"/>
        <c:axPos val="b"/>
        <c:numFmt formatCode="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78816504"/>
        <c:crosses val="autoZero"/>
        <c:auto val="0"/>
        <c:lblAlgn val="ctr"/>
        <c:lblOffset val="100"/>
        <c:noMultiLvlLbl val="1"/>
      </c:catAx>
      <c:valAx>
        <c:axId val="4788165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b="0">
                    <a:solidFill>
                      <a:sysClr val="windowText" lastClr="000000"/>
                    </a:solidFill>
                  </a:rPr>
                  <a:t>FTE </a:t>
                </a:r>
                <a:r>
                  <a:rPr lang="de-CH" b="0" baseline="0">
                    <a:solidFill>
                      <a:sysClr val="windowText" lastClr="000000"/>
                    </a:solidFill>
                  </a:rPr>
                  <a:t> bzw. HC</a:t>
                </a:r>
                <a:endParaRPr lang="de-CH" b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4279775661351185E-2"/>
              <c:y val="3.181269243496773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78816112"/>
        <c:crosses val="autoZero"/>
        <c:crossBetween val="between"/>
      </c:valAx>
      <c:valAx>
        <c:axId val="478816896"/>
        <c:scaling>
          <c:orientation val="minMax"/>
          <c:max val="1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b="0">
                    <a:solidFill>
                      <a:sysClr val="windowText" lastClr="000000"/>
                    </a:solidFill>
                  </a:rPr>
                  <a:t>Jahreseinkommen in Tausend Fr.</a:t>
                </a:r>
              </a:p>
            </c:rich>
          </c:tx>
          <c:layout>
            <c:manualLayout>
              <c:xMode val="edge"/>
              <c:yMode val="edge"/>
              <c:x val="0.97621353430094537"/>
              <c:y val="3.925480878058388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478817288"/>
        <c:crosses val="max"/>
        <c:crossBetween val="between"/>
      </c:valAx>
      <c:catAx>
        <c:axId val="478817288"/>
        <c:scaling>
          <c:orientation val="minMax"/>
        </c:scaling>
        <c:delete val="1"/>
        <c:axPos val="b"/>
        <c:numFmt formatCode="yyyy" sourceLinked="1"/>
        <c:majorTickMark val="out"/>
        <c:minorTickMark val="none"/>
        <c:tickLblPos val="nextTo"/>
        <c:crossAx val="478816896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de-DE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17467623331256"/>
          <c:y val="3.7791890547076615E-2"/>
          <c:w val="0.845201021922388"/>
          <c:h val="0.70590743477230944"/>
        </c:manualLayout>
      </c:layout>
      <c:barChart>
        <c:barDir val="col"/>
        <c:grouping val="stacked"/>
        <c:varyColors val="0"/>
        <c:ser>
          <c:idx val="0"/>
          <c:order val="0"/>
          <c:tx>
            <c:v>Nettoinvestitionen Verwaltungsvermögen</c:v>
          </c:tx>
          <c:spPr>
            <a:noFill/>
            <a:ln w="25400">
              <a:noFill/>
            </a:ln>
          </c:spPr>
          <c:invertIfNegative val="0"/>
          <c:cat>
            <c:strRef>
              <c:f>'Nettoinv. nach Vermögensart'!$D$4:$D$12</c:f>
              <c:strCache>
                <c:ptCount val="4"/>
                <c:pt idx="0">
                  <c:v>Nettoinvestitionen Verwaltungvermögen (ohne Darlehen)</c:v>
                </c:pt>
                <c:pt idx="1">
                  <c:v>Darlehensvergaben (+) und -rückzahlungen (-)</c:v>
                </c:pt>
                <c:pt idx="2">
                  <c:v>Nettoinvestitionen Finanzvermögen</c:v>
                </c:pt>
                <c:pt idx="3">
                  <c:v>Total Nettoinvestitionen</c:v>
                </c:pt>
              </c:strCache>
            </c:strRef>
          </c:cat>
          <c:val>
            <c:numRef>
              <c:f>'Nettoinv. nach Vermögensart'!$G$4:$G$12</c:f>
              <c:numCache>
                <c:formatCode>General</c:formatCode>
                <c:ptCount val="4"/>
                <c:pt idx="0">
                  <c:v>0</c:v>
                </c:pt>
                <c:pt idx="1">
                  <c:v>38.553872820000002</c:v>
                </c:pt>
                <c:pt idx="2">
                  <c:v>42.553872820000002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91-4050-A54A-CF90AF663ABF}"/>
            </c:ext>
          </c:extLst>
        </c:ser>
        <c:ser>
          <c:idx val="1"/>
          <c:order val="1"/>
          <c:tx>
            <c:v>Darlehensvergangen (+) und -rückzahlungen (-)</c:v>
          </c:tx>
          <c:spPr>
            <a:solidFill>
              <a:srgbClr val="C0C0C0"/>
            </a:solidFill>
            <a:ln w="3175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dkUpDiag">
                <a:fgClr>
                  <a:srgbClr val="4F81BD">
                    <a:lumMod val="75000"/>
                  </a:srgbClr>
                </a:fgClr>
                <a:bgClr>
                  <a:srgbClr val="1F497D">
                    <a:lumMod val="40000"/>
                    <a:lumOff val="60000"/>
                  </a:srgbClr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1E91-4050-A54A-CF90AF663ABF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4F81BD">
                    <a:lumMod val="60000"/>
                    <a:lumOff val="40000"/>
                  </a:srgbClr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1E91-4050-A54A-CF90AF663ABF}"/>
              </c:ext>
            </c:extLst>
          </c:dPt>
          <c:dPt>
            <c:idx val="2"/>
            <c:invertIfNegative val="0"/>
            <c:bubble3D val="0"/>
            <c:spPr>
              <a:pattFill prst="dashUpDiag">
                <a:fgClr>
                  <a:srgbClr val="4BACC6">
                    <a:lumMod val="75000"/>
                  </a:srgbClr>
                </a:fgClr>
                <a:bgClr>
                  <a:srgbClr val="4BACC6">
                    <a:lumMod val="40000"/>
                    <a:lumOff val="60000"/>
                  </a:srgbClr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1E91-4050-A54A-CF90AF663ABF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" lastClr="FFFFFF">
                    <a:lumMod val="75000"/>
                  </a:sysClr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1E91-4050-A54A-CF90AF663ABF}"/>
              </c:ext>
            </c:extLst>
          </c:dPt>
          <c:dLbls>
            <c:numFmt formatCode="#,##0.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effectLst>
                      <a:glow rad="139700">
                        <a:schemeClr val="bg1"/>
                      </a:glow>
                    </a:effectLst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'Nettoinv. nach Vermögensart'!$D$4:$D$12</c:f>
              <c:strCache>
                <c:ptCount val="4"/>
                <c:pt idx="0">
                  <c:v>Nettoinvestitionen Verwaltungvermögen (ohne Darlehen)</c:v>
                </c:pt>
                <c:pt idx="1">
                  <c:v>Darlehensvergaben (+) und -rückzahlungen (-)</c:v>
                </c:pt>
                <c:pt idx="2">
                  <c:v>Nettoinvestitionen Finanzvermögen</c:v>
                </c:pt>
                <c:pt idx="3">
                  <c:v>Total Nettoinvestitionen</c:v>
                </c:pt>
              </c:strCache>
            </c:strRef>
          </c:cat>
          <c:val>
            <c:numRef>
              <c:f>'Nettoinv. nach Vermögensart'!$H$4:$H$12</c:f>
              <c:numCache>
                <c:formatCode>General</c:formatCode>
                <c:ptCount val="4"/>
                <c:pt idx="0">
                  <c:v>38.553872820000002</c:v>
                </c:pt>
                <c:pt idx="1">
                  <c:v>4</c:v>
                </c:pt>
                <c:pt idx="2">
                  <c:v>1.34281308</c:v>
                </c:pt>
                <c:pt idx="3" formatCode="_(* #,##0.0_);_(* \(#,##0.0\);_(* &quot;-&quot;_);_(@_)">
                  <c:v>43.896685900000001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E91-4050-A54A-CF90AF663ABF}"/>
            </c:ext>
          </c:extLst>
        </c:ser>
        <c:ser>
          <c:idx val="2"/>
          <c:order val="2"/>
          <c:tx>
            <c:v>Nettoinvestitionen Finanzverögen</c:v>
          </c:tx>
          <c:spPr>
            <a:solidFill>
              <a:srgbClr val="C0C0C0"/>
            </a:solidFill>
            <a:ln w="25400">
              <a:noFill/>
            </a:ln>
          </c:spPr>
          <c:invertIfNegative val="0"/>
          <c:cat>
            <c:strRef>
              <c:f>'Nettoinv. nach Vermögensart'!$D$4:$D$12</c:f>
              <c:strCache>
                <c:ptCount val="4"/>
                <c:pt idx="0">
                  <c:v>Nettoinvestitionen Verwaltungvermögen (ohne Darlehen)</c:v>
                </c:pt>
                <c:pt idx="1">
                  <c:v>Darlehensvergaben (+) und -rückzahlungen (-)</c:v>
                </c:pt>
                <c:pt idx="2">
                  <c:v>Nettoinvestitionen Finanzvermögen</c:v>
                </c:pt>
                <c:pt idx="3">
                  <c:v>Total Nettoinvestitionen</c:v>
                </c:pt>
              </c:strCache>
            </c:strRef>
          </c:cat>
          <c:val>
            <c:numRef>
              <c:f>'Nettoinv. nach Vermögensart'!$I$4:$I$12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91-4050-A54A-CF90AF663A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483179792"/>
        <c:axId val="483180184"/>
      </c:barChart>
      <c:catAx>
        <c:axId val="483179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318018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483180184"/>
        <c:scaling>
          <c:orientation val="minMax"/>
        </c:scaling>
        <c:delete val="0"/>
        <c:axPos val="l"/>
        <c:majorGridlines>
          <c:spPr>
            <a:ln w="6350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de-CH" dirty="0" smtClean="0"/>
                  <a:t>Nettoinvestitionen </a:t>
                </a:r>
                <a:r>
                  <a:rPr lang="de-CH" dirty="0"/>
                  <a:t>[Mio. Fr].</a:t>
                </a:r>
              </a:p>
            </c:rich>
          </c:tx>
          <c:layout>
            <c:manualLayout>
              <c:xMode val="edge"/>
              <c:yMode val="edge"/>
              <c:x val="2.1423754635588255E-2"/>
              <c:y val="5.5910630825747404E-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483179792"/>
        <c:crosses val="autoZero"/>
        <c:crossBetween val="between"/>
        <c:maj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100" b="0" i="0" u="none" strike="noStrike" baseline="0">
          <a:solidFill>
            <a:schemeClr val="tx1">
              <a:alpha val="98000"/>
            </a:schemeClr>
          </a:solidFill>
          <a:latin typeface="Arial Narrow" panose="020B0606020202030204" pitchFamily="34" charset="0"/>
          <a:ea typeface="Arial"/>
          <a:cs typeface="Arial"/>
        </a:defRPr>
      </a:pPr>
      <a:endParaRPr lang="de-DE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0.32249</cdr:x>
      <cdr:y>0.78768</cdr:y>
    </cdr:from>
    <cdr:to>
      <cdr:x>0.34776</cdr:x>
      <cdr:y>0.84267</cdr:y>
    </cdr:to>
    <cdr:sp macro="" textlink="">
      <cdr:nvSpPr>
        <cdr:cNvPr id="2" name="Rechteck 1"/>
        <cdr:cNvSpPr/>
      </cdr:nvSpPr>
      <cdr:spPr>
        <a:xfrm xmlns:a="http://schemas.openxmlformats.org/drawingml/2006/main">
          <a:off x="3673568" y="3609461"/>
          <a:ext cx="287867" cy="252000"/>
        </a:xfrm>
        <a:prstGeom xmlns:a="http://schemas.openxmlformats.org/drawingml/2006/main" prst="rect">
          <a:avLst/>
        </a:prstGeom>
        <a:pattFill xmlns:a="http://schemas.openxmlformats.org/drawingml/2006/main" prst="ltDnDiag">
          <a:fgClr>
            <a:schemeClr val="bg1">
              <a:lumMod val="65000"/>
            </a:schemeClr>
          </a:fgClr>
          <a:bgClr>
            <a:schemeClr val="bg1">
              <a:lumMod val="85000"/>
            </a:schemeClr>
          </a:bgClr>
        </a:pattFill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0.32965</cdr:x>
      <cdr:y>0.7594</cdr:y>
    </cdr:from>
    <cdr:to>
      <cdr:x>0.36012</cdr:x>
      <cdr:y>0.83746</cdr:y>
    </cdr:to>
    <cdr:sp macro="" textlink="">
      <cdr:nvSpPr>
        <cdr:cNvPr id="3" name="Textfeld 2"/>
        <cdr:cNvSpPr txBox="1"/>
      </cdr:nvSpPr>
      <cdr:spPr>
        <a:xfrm xmlns:a="http://schemas.openxmlformats.org/drawingml/2006/main" rot="16200000">
          <a:off x="3749777" y="3485163"/>
          <a:ext cx="357716" cy="347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r>
            <a:rPr lang="de-CH" sz="900" b="1" dirty="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Arial Narrow" panose="020B0606020202030204" pitchFamily="34" charset="0"/>
            </a:rPr>
            <a:t>+3.8</a:t>
          </a:r>
          <a:endParaRPr lang="de-CH" sz="900" b="1" dirty="0">
            <a:solidFill>
              <a:schemeClr val="tx1"/>
            </a:solidFill>
            <a:effectLst>
              <a:glow rad="127000">
                <a:schemeClr val="bg1"/>
              </a:glow>
            </a:effectLst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0.64934</cdr:x>
      <cdr:y>0.08066</cdr:y>
    </cdr:from>
    <cdr:to>
      <cdr:x>0.84485</cdr:x>
      <cdr:y>0.27428</cdr:y>
    </cdr:to>
    <cdr:sp macro="" textlink="">
      <cdr:nvSpPr>
        <cdr:cNvPr id="4" name="Rechteckige Legende 3"/>
        <cdr:cNvSpPr/>
      </cdr:nvSpPr>
      <cdr:spPr>
        <a:xfrm xmlns:a="http://schemas.openxmlformats.org/drawingml/2006/main">
          <a:off x="7396721" y="369637"/>
          <a:ext cx="2227152" cy="887238"/>
        </a:xfrm>
        <a:prstGeom xmlns:a="http://schemas.openxmlformats.org/drawingml/2006/main" prst="wedgeRectCallout">
          <a:avLst>
            <a:gd name="adj1" fmla="val 74001"/>
            <a:gd name="adj2" fmla="val -33497"/>
          </a:avLst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de-DE" b="1" dirty="0" smtClean="0">
              <a:solidFill>
                <a:schemeClr val="tx1"/>
              </a:solidFill>
              <a:latin typeface="Arial Narrow" panose="020B0606020202030204" pitchFamily="34" charset="0"/>
            </a:rPr>
            <a:t>2023 beträgt das Rohergebnis</a:t>
          </a:r>
          <a:r>
            <a:rPr lang="de-DE" b="1" dirty="0">
              <a:solidFill>
                <a:schemeClr val="tx1"/>
              </a:solidFill>
              <a:latin typeface="Arial Narrow" panose="020B0606020202030204" pitchFamily="34" charset="0"/>
            </a:rPr>
            <a:t/>
          </a:r>
          <a:br>
            <a:rPr lang="de-DE" b="1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de-DE" b="1" dirty="0" smtClean="0">
              <a:solidFill>
                <a:schemeClr val="tx1"/>
              </a:solidFill>
              <a:latin typeface="Arial Narrow" panose="020B0606020202030204" pitchFamily="34" charset="0"/>
            </a:rPr>
            <a:t>(vor </a:t>
          </a:r>
          <a:r>
            <a:rPr lang="de-DE" b="1" dirty="0" err="1" smtClean="0">
              <a:solidFill>
                <a:schemeClr val="tx1"/>
              </a:solidFill>
              <a:latin typeface="Arial Narrow" panose="020B0606020202030204" pitchFamily="34" charset="0"/>
            </a:rPr>
            <a:t>Äufnungen</a:t>
          </a:r>
          <a:r>
            <a:rPr lang="de-DE" b="1" dirty="0" smtClean="0">
              <a:solidFill>
                <a:schemeClr val="tx1"/>
              </a:solidFill>
              <a:latin typeface="Arial Narrow" panose="020B0606020202030204" pitchFamily="34" charset="0"/>
            </a:rPr>
            <a:t>, Entnahmen und Auflösungen von finanzpolitischen Reserven) 50.9 Mio. Franken.</a:t>
          </a:r>
          <a:endParaRPr lang="de-DE" b="1" dirty="0">
            <a:solidFill>
              <a:schemeClr val="tx1"/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0.33224</cdr:x>
      <cdr:y>0.00855</cdr:y>
    </cdr:from>
    <cdr:to>
      <cdr:x>0.36789</cdr:x>
      <cdr:y>0.8921</cdr:y>
    </cdr:to>
    <cdr:grpSp>
      <cdr:nvGrpSpPr>
        <cdr:cNvPr id="23" name="Gruppieren 22"/>
        <cdr:cNvGrpSpPr/>
      </cdr:nvGrpSpPr>
      <cdr:grpSpPr>
        <a:xfrm xmlns:a="http://schemas.openxmlformats.org/drawingml/2006/main">
          <a:off x="1827760" y="54179"/>
          <a:ext cx="196122" cy="5598827"/>
          <a:chOff x="1853133" y="59509"/>
          <a:chExt cx="189870" cy="5482632"/>
        </a:xfrm>
      </cdr:grpSpPr>
      <cdr:sp macro="" textlink="">
        <cdr:nvSpPr>
          <cdr:cNvPr id="2" name="Rechteck 1"/>
          <cdr:cNvSpPr/>
        </cdr:nvSpPr>
        <cdr:spPr>
          <a:xfrm xmlns:a="http://schemas.openxmlformats.org/drawingml/2006/main">
            <a:off x="1853133" y="59509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3" name="Rechteck 2"/>
          <cdr:cNvSpPr/>
        </cdr:nvSpPr>
        <cdr:spPr>
          <a:xfrm xmlns:a="http://schemas.openxmlformats.org/drawingml/2006/main">
            <a:off x="1853133" y="338610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4" name="Rechteck 3"/>
          <cdr:cNvSpPr/>
        </cdr:nvSpPr>
        <cdr:spPr>
          <a:xfrm xmlns:a="http://schemas.openxmlformats.org/drawingml/2006/main">
            <a:off x="1853133" y="617711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5" name="Rechteck 4"/>
          <cdr:cNvSpPr/>
        </cdr:nvSpPr>
        <cdr:spPr>
          <a:xfrm xmlns:a="http://schemas.openxmlformats.org/drawingml/2006/main">
            <a:off x="1853133" y="896812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6" name="Rechteck 5"/>
          <cdr:cNvSpPr/>
        </cdr:nvSpPr>
        <cdr:spPr>
          <a:xfrm xmlns:a="http://schemas.openxmlformats.org/drawingml/2006/main">
            <a:off x="1853133" y="1175913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7" name="Rechteck 6"/>
          <cdr:cNvSpPr/>
        </cdr:nvSpPr>
        <cdr:spPr>
          <a:xfrm xmlns:a="http://schemas.openxmlformats.org/drawingml/2006/main">
            <a:off x="1853133" y="1455014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8" name="Rechteck 7"/>
          <cdr:cNvSpPr/>
        </cdr:nvSpPr>
        <cdr:spPr>
          <a:xfrm xmlns:a="http://schemas.openxmlformats.org/drawingml/2006/main">
            <a:off x="1853133" y="1734115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9" name="Rechteck 8"/>
          <cdr:cNvSpPr/>
        </cdr:nvSpPr>
        <cdr:spPr>
          <a:xfrm xmlns:a="http://schemas.openxmlformats.org/drawingml/2006/main">
            <a:off x="1853133" y="2013216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10" name="Rechteck 9"/>
          <cdr:cNvSpPr/>
        </cdr:nvSpPr>
        <cdr:spPr>
          <a:xfrm xmlns:a="http://schemas.openxmlformats.org/drawingml/2006/main">
            <a:off x="1853133" y="2292317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11" name="Rechteck 10"/>
          <cdr:cNvSpPr/>
        </cdr:nvSpPr>
        <cdr:spPr>
          <a:xfrm xmlns:a="http://schemas.openxmlformats.org/drawingml/2006/main">
            <a:off x="1853133" y="2571418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12" name="Rechteck 11"/>
          <cdr:cNvSpPr/>
        </cdr:nvSpPr>
        <cdr:spPr>
          <a:xfrm xmlns:a="http://schemas.openxmlformats.org/drawingml/2006/main">
            <a:off x="1853133" y="3687822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70C0"/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13" name="Rechteck 12"/>
          <cdr:cNvSpPr/>
        </cdr:nvSpPr>
        <cdr:spPr>
          <a:xfrm xmlns:a="http://schemas.openxmlformats.org/drawingml/2006/main">
            <a:off x="1853133" y="3966923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C000"/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14" name="Rechteck 13"/>
          <cdr:cNvSpPr/>
        </cdr:nvSpPr>
        <cdr:spPr>
          <a:xfrm xmlns:a="http://schemas.openxmlformats.org/drawingml/2006/main">
            <a:off x="1853133" y="4525125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C000"/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15" name="Rechteck 14"/>
          <cdr:cNvSpPr/>
        </cdr:nvSpPr>
        <cdr:spPr>
          <a:xfrm xmlns:a="http://schemas.openxmlformats.org/drawingml/2006/main">
            <a:off x="1853133" y="4804226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C000"/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16" name="Rechteck 15"/>
          <cdr:cNvSpPr/>
        </cdr:nvSpPr>
        <cdr:spPr>
          <a:xfrm xmlns:a="http://schemas.openxmlformats.org/drawingml/2006/main">
            <a:off x="1853133" y="5083327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8181"/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17" name="Rechteck 16"/>
          <cdr:cNvSpPr/>
        </cdr:nvSpPr>
        <cdr:spPr>
          <a:xfrm xmlns:a="http://schemas.openxmlformats.org/drawingml/2006/main">
            <a:off x="1853133" y="5362436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8181"/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18" name="Rechteck 17"/>
          <cdr:cNvSpPr/>
        </cdr:nvSpPr>
        <cdr:spPr>
          <a:xfrm xmlns:a="http://schemas.openxmlformats.org/drawingml/2006/main">
            <a:off x="1853133" y="4246024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C000"/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/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19" name="Rechteck 18"/>
          <cdr:cNvSpPr/>
        </cdr:nvSpPr>
        <cdr:spPr>
          <a:xfrm xmlns:a="http://schemas.openxmlformats.org/drawingml/2006/main">
            <a:off x="1853133" y="3408721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20" name="Rechteck 19"/>
          <cdr:cNvSpPr/>
        </cdr:nvSpPr>
        <cdr:spPr>
          <a:xfrm xmlns:a="http://schemas.openxmlformats.org/drawingml/2006/main">
            <a:off x="1853133" y="3129620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  <cdr:sp macro="" textlink="">
        <cdr:nvSpPr>
          <cdr:cNvPr id="21" name="Rechteck 20"/>
          <cdr:cNvSpPr/>
        </cdr:nvSpPr>
        <cdr:spPr>
          <a:xfrm xmlns:a="http://schemas.openxmlformats.org/drawingml/2006/main">
            <a:off x="1853133" y="2850519"/>
            <a:ext cx="189870" cy="1797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tx1">
              <a:lumMod val="75000"/>
              <a:lumOff val="25000"/>
            </a:schemeClr>
          </a:solidFill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algn="ctr">
              <a:spcBef>
                <a:spcPts val="0"/>
              </a:spcBef>
              <a:spcAft>
                <a:spcPts val="0"/>
              </a:spcAft>
            </a:pPr>
            <a:r>
              <a:rPr lang="de-CH" sz="900" b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de-CH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dr:txBody>
      </cdr:sp>
    </cdr:grpSp>
  </cdr:relSizeAnchor>
  <cdr:relSizeAnchor xmlns:cdr="http://schemas.openxmlformats.org/drawingml/2006/chartDrawing">
    <cdr:from>
      <cdr:x>0.65923</cdr:x>
      <cdr:y>0.21958</cdr:y>
    </cdr:from>
    <cdr:to>
      <cdr:x>1</cdr:x>
      <cdr:y>0.2862</cdr:y>
    </cdr:to>
    <cdr:pic>
      <cdr:nvPicPr>
        <cdr:cNvPr id="22" name="Grafik 21" descr="Logo_Stadt_Schaffhausen"/>
        <cdr:cNvPicPr/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322955" y="1362522"/>
          <a:ext cx="1717675" cy="413385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0" cy="49800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00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630"/>
            <a:ext cx="2946400" cy="49800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630"/>
            <a:ext cx="2946400" cy="49800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55ADF1E-6583-491D-93F5-3088E0923705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08080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de-CH" dirty="0" smtClean="0"/>
              <a:t>Medienkonferenz Jahresrechnung 2018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3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de-CH" dirty="0" smtClean="0"/>
              <a:t>26.03.2018</a:t>
            </a:r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de-CH" noProof="0" dirty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1" y="4776790"/>
            <a:ext cx="5438775" cy="3908425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de-DE" noProof="0" dirty="0" smtClean="0"/>
              <a:t>allenfalls Illustration</a:t>
            </a:r>
            <a:endParaRPr lang="de-CH" noProof="0" dirty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165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5"/>
            <a:ext cx="2946400" cy="49847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B176E51D-AA3F-4F1D-9B84-71BF143B888E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8549711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Begrüssung:</a:t>
            </a:r>
            <a:r>
              <a:rPr lang="de-CH" baseline="0" dirty="0" smtClean="0"/>
              <a:t> Herzlich willkommen zur Präsentation JR 2023</a:t>
            </a:r>
          </a:p>
          <a:p>
            <a:endParaRPr lang="de-CH" baseline="0" dirty="0" smtClean="0"/>
          </a:p>
          <a:p>
            <a:r>
              <a:rPr lang="de-CH" baseline="0" dirty="0" smtClean="0"/>
              <a:t>Heute: 10 Jahre Jubiläum. Seit 10 Jahren dürfen Ralph Kolb und ich die Jahresrechnung verantworten und präsentieren.</a:t>
            </a:r>
          </a:p>
          <a:p>
            <a:r>
              <a:rPr lang="de-CH" baseline="0" dirty="0" smtClean="0"/>
              <a:t>Und einmal mehr sehen sie fröhliche Gesichter. Der Jahresabschluss 2023 der Stadt ist hocherfreulich. Die Finanzen der Stadt sind kerngesund.</a:t>
            </a:r>
          </a:p>
          <a:p>
            <a:endParaRPr lang="de-CH" baseline="0" dirty="0" smtClean="0"/>
          </a:p>
          <a:p>
            <a:r>
              <a:rPr lang="de-CH" baseline="0" dirty="0" smtClean="0"/>
              <a:t>Wir =</a:t>
            </a:r>
          </a:p>
          <a:p>
            <a:r>
              <a:rPr lang="de-CH" baseline="0" dirty="0" smtClean="0"/>
              <a:t>Ralph Kolb, Bereichsleiter Finanzen</a:t>
            </a:r>
          </a:p>
          <a:p>
            <a:r>
              <a:rPr lang="de-CH" baseline="0" dirty="0" smtClean="0"/>
              <a:t>Meine Wenigkeit: Daniel Preisig, Finanzreferent</a:t>
            </a:r>
          </a:p>
          <a:p>
            <a:endParaRPr lang="de-CH" baseline="0" dirty="0" smtClean="0"/>
          </a:p>
          <a:p>
            <a:r>
              <a:rPr lang="de-CH" baseline="0" dirty="0" smtClean="0"/>
              <a:t>Ablauf: Präsentation, Fragen im Plenum, individuelle Interviews</a:t>
            </a:r>
          </a:p>
          <a:p>
            <a:endParaRPr lang="de-CH" baseline="0" dirty="0" smtClean="0"/>
          </a:p>
          <a:p>
            <a:r>
              <a:rPr lang="de-CH" baseline="0" dirty="0" smtClean="0"/>
              <a:t>Medienmappe mit Folien, Vorlage und Medienmitteilung (Zusammenfassung)</a:t>
            </a:r>
          </a:p>
          <a:p>
            <a:endParaRPr lang="de-CH" baseline="0" dirty="0" smtClean="0"/>
          </a:p>
          <a:p>
            <a:r>
              <a:rPr lang="de-CH" baseline="0" dirty="0" smtClean="0"/>
              <a:t>Wie immer: Jahresrechnung ist nicht nur Gelegenheit, zurück zu schauen.</a:t>
            </a:r>
          </a:p>
          <a:p>
            <a:pPr marL="171432" indent="-171432">
              <a:buFontTx/>
              <a:buChar char="-"/>
            </a:pPr>
            <a:r>
              <a:rPr lang="de-CH" baseline="0" dirty="0" smtClean="0"/>
              <a:t>Klar geht es auch um die Kontrolle der Krediteinhaltung. Das machen wir selbstverständlich.</a:t>
            </a:r>
          </a:p>
          <a:p>
            <a:pPr marL="171432" indent="-171432">
              <a:buFontTx/>
              <a:buChar char="-"/>
            </a:pPr>
            <a:r>
              <a:rPr lang="de-CH" baseline="0" dirty="0" smtClean="0"/>
              <a:t>Wir möchten aber auch vorwärts schauen, lernen aus der Vergangenheit für die Zukunft</a:t>
            </a:r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7416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endParaRPr lang="de-DE" baseline="0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32007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endParaRPr lang="de-DE" baseline="0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45197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pPr defTabSz="1026031" eaLnBrk="1" hangingPunct="1">
              <a:defRPr/>
            </a:pPr>
            <a:endParaRPr lang="de-DE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348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pPr defTabSz="1026031" eaLnBrk="1" hangingPunct="1">
              <a:defRPr/>
            </a:pPr>
            <a:endParaRPr lang="de-DE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56063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7044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pPr defTabSz="1026031" eaLnBrk="1" hangingPunct="1">
              <a:defRPr/>
            </a:pPr>
            <a:endParaRPr lang="de-DE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65028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endParaRPr lang="de-DE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2496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46100" y="1277938"/>
            <a:ext cx="6143625" cy="34559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68771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Damit wären wir am Schluss der Präsentation.</a:t>
            </a:r>
          </a:p>
          <a:p>
            <a:r>
              <a:rPr lang="de-CH" dirty="0" smtClean="0"/>
              <a:t>Fragen?</a:t>
            </a:r>
          </a:p>
          <a:p>
            <a:r>
              <a:rPr lang="de-CH" dirty="0" smtClean="0"/>
              <a:t>Danke</a:t>
            </a:r>
            <a:r>
              <a:rPr lang="de-CH" baseline="0" dirty="0" smtClean="0"/>
              <a:t> für Ihr Interesse und die wohlwollende Berichterstattung.</a:t>
            </a:r>
          </a:p>
          <a:p>
            <a:r>
              <a:rPr lang="de-CH" baseline="0" dirty="0" smtClean="0"/>
              <a:t>Gerne stehen wir für Interviews bereit.</a:t>
            </a:r>
            <a:endParaRPr lang="de-CH" dirty="0" smtClean="0"/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9828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r>
              <a:rPr lang="de-DE" baseline="0" dirty="0" smtClean="0"/>
              <a:t>Lassen Sie uns beginnen mit ein paar eindrücklichen Zahlen.</a:t>
            </a:r>
          </a:p>
          <a:p>
            <a:endParaRPr lang="de-DE" baseline="0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864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endParaRPr lang="de-DE" baseline="0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853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endParaRPr lang="de-DE" baseline="0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80915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71765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endParaRPr lang="de-DE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3838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endParaRPr lang="de-DE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7034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endParaRPr lang="de-DE" baseline="0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81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7938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1"/>
            <a:ext cx="5404444" cy="4311217"/>
          </a:xfrm>
          <a:noFill/>
          <a:ln/>
        </p:spPr>
        <p:txBody>
          <a:bodyPr lIns="99180" rIns="99180"/>
          <a:lstStyle/>
          <a:p>
            <a:endParaRPr lang="de-DE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43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Freeform 7"/>
          <p:cNvSpPr>
            <a:spLocks/>
          </p:cNvSpPr>
          <p:nvPr userDrawn="1"/>
        </p:nvSpPr>
        <p:spPr bwMode="auto">
          <a:xfrm>
            <a:off x="406400" y="622300"/>
            <a:ext cx="11379200" cy="1384300"/>
          </a:xfrm>
          <a:custGeom>
            <a:avLst/>
            <a:gdLst>
              <a:gd name="T0" fmla="*/ 2147483646 w 5376"/>
              <a:gd name="T1" fmla="*/ 2147483646 h 872"/>
              <a:gd name="T2" fmla="*/ 0 w 5376"/>
              <a:gd name="T3" fmla="*/ 2147483646 h 872"/>
              <a:gd name="T4" fmla="*/ 2147483646 w 5376"/>
              <a:gd name="T5" fmla="*/ 2147483646 h 872"/>
              <a:gd name="T6" fmla="*/ 2147483646 w 5376"/>
              <a:gd name="T7" fmla="*/ 2147483646 h 872"/>
              <a:gd name="T8" fmla="*/ 2147483646 w 5376"/>
              <a:gd name="T9" fmla="*/ 2147483646 h 872"/>
              <a:gd name="T10" fmla="*/ 2147483646 w 5376"/>
              <a:gd name="T11" fmla="*/ 2147483646 h 872"/>
              <a:gd name="T12" fmla="*/ 2147483646 w 5376"/>
              <a:gd name="T13" fmla="*/ 2147483646 h 8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76" h="872">
                <a:moveTo>
                  <a:pt x="2" y="16"/>
                </a:moveTo>
                <a:lnTo>
                  <a:pt x="0" y="836"/>
                </a:lnTo>
                <a:cubicBezTo>
                  <a:pt x="0" y="836"/>
                  <a:pt x="2688" y="834"/>
                  <a:pt x="5376" y="832"/>
                </a:cubicBezTo>
                <a:cubicBezTo>
                  <a:pt x="5374" y="562"/>
                  <a:pt x="5376" y="872"/>
                  <a:pt x="5374" y="566"/>
                </a:cubicBezTo>
                <a:cubicBezTo>
                  <a:pt x="5002" y="364"/>
                  <a:pt x="4494" y="184"/>
                  <a:pt x="3950" y="92"/>
                </a:cubicBezTo>
                <a:cubicBezTo>
                  <a:pt x="3406" y="0"/>
                  <a:pt x="2768" y="25"/>
                  <a:pt x="2110" y="12"/>
                </a:cubicBezTo>
                <a:cubicBezTo>
                  <a:pt x="968" y="12"/>
                  <a:pt x="441" y="15"/>
                  <a:pt x="2" y="1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423000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tadtschaffhaus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68" y="6096000"/>
            <a:ext cx="211243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261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57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0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6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257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5" descr="stadtschaffhaus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5927387"/>
            <a:ext cx="2161209" cy="51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219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1740" r="8220" b="42292"/>
          <a:stretch/>
        </p:blipFill>
        <p:spPr>
          <a:xfrm>
            <a:off x="9422169" y="5949280"/>
            <a:ext cx="2376264" cy="627692"/>
          </a:xfrm>
          <a:prstGeom prst="rect">
            <a:avLst/>
          </a:prstGeom>
        </p:spPr>
      </p:pic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36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9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4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22041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422041" rtl="0" eaLnBrk="1" latinLnBrk="0" hangingPunct="1">
        <a:spcBef>
          <a:spcPct val="20000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422041" rtl="0" eaLnBrk="1" latinLnBrk="0" hangingPunct="1">
        <a:spcBef>
          <a:spcPct val="20000"/>
        </a:spcBef>
        <a:buFont typeface="Arial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422041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422041" rtl="0" eaLnBrk="1" latinLnBrk="0" hangingPunct="1">
        <a:spcBef>
          <a:spcPct val="20000"/>
        </a:spcBef>
        <a:buFont typeface="Arial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422041" rtl="0" eaLnBrk="1" latinLnBrk="0" hangingPunct="1">
        <a:spcBef>
          <a:spcPct val="20000"/>
        </a:spcBef>
        <a:buFont typeface="Arial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chart" Target="../charts/chart11.xml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hart" Target="../charts/chart9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hart" Target="../charts/chart10.xm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9" b="16334"/>
          <a:stretch/>
        </p:blipFill>
        <p:spPr>
          <a:xfrm>
            <a:off x="408041" y="2105696"/>
            <a:ext cx="11369487" cy="4204952"/>
          </a:xfrm>
          <a:prstGeom prst="rect">
            <a:avLst/>
          </a:prstGeom>
        </p:spPr>
      </p:pic>
      <p:pic>
        <p:nvPicPr>
          <p:cNvPr id="8" name="Picture 21" descr="STSH_PP_Keilel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170" y="4396941"/>
            <a:ext cx="13159742" cy="208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95401" y="914865"/>
            <a:ext cx="84962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b="1" dirty="0" smtClean="0">
                <a:solidFill>
                  <a:schemeClr val="bg1"/>
                </a:solidFill>
              </a:rPr>
              <a:t>Jahresrechnung 2023</a:t>
            </a:r>
            <a:br>
              <a:rPr lang="de-DE" altLang="de-DE" b="1" dirty="0" smtClean="0">
                <a:solidFill>
                  <a:schemeClr val="bg1"/>
                </a:solidFill>
              </a:rPr>
            </a:br>
            <a:r>
              <a:rPr lang="de-DE" altLang="de-DE" dirty="0" smtClean="0">
                <a:solidFill>
                  <a:schemeClr val="bg1"/>
                </a:solidFill>
              </a:rPr>
              <a:t>Medieninformation vom 3. April 2024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1740" r="8220" b="42292"/>
          <a:stretch/>
        </p:blipFill>
        <p:spPr>
          <a:xfrm>
            <a:off x="8331761" y="5661248"/>
            <a:ext cx="3466672" cy="915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407368" y="778018"/>
            <a:ext cx="114981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spc="-1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Investitionsoffensive:</a:t>
            </a:r>
          </a:p>
          <a:p>
            <a:r>
              <a:rPr lang="de-CH" b="1" spc="-1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Auf die ganze Stadt verteilt 20 Grossprojekte mit einem Volumen von &gt;500 Mio. Franken!</a:t>
            </a:r>
            <a:endParaRPr lang="de-CH" spc="-1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256240" y="495860"/>
            <a:ext cx="3532250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3.3</a:t>
            </a:r>
            <a:endParaRPr lang="de-CH" sz="1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r="6163"/>
          <a:stretch/>
        </p:blipFill>
        <p:spPr>
          <a:xfrm>
            <a:off x="407367" y="1600200"/>
            <a:ext cx="11409983" cy="4982652"/>
          </a:xfrm>
          <a:prstGeom prst="rect">
            <a:avLst/>
          </a:prstGeom>
        </p:spPr>
      </p:pic>
      <p:grpSp>
        <p:nvGrpSpPr>
          <p:cNvPr id="61" name="Gruppieren 60"/>
          <p:cNvGrpSpPr/>
          <p:nvPr/>
        </p:nvGrpSpPr>
        <p:grpSpPr>
          <a:xfrm>
            <a:off x="4055993" y="2221395"/>
            <a:ext cx="2981189" cy="3805913"/>
            <a:chOff x="-748478" y="310375"/>
            <a:chExt cx="2981423" cy="3806071"/>
          </a:xfrm>
        </p:grpSpPr>
        <p:sp>
          <p:nvSpPr>
            <p:cNvPr id="62" name="Legende mit Linie 1 61"/>
            <p:cNvSpPr/>
            <p:nvPr/>
          </p:nvSpPr>
          <p:spPr>
            <a:xfrm>
              <a:off x="384080" y="3896019"/>
              <a:ext cx="215900" cy="215900"/>
            </a:xfrm>
            <a:prstGeom prst="borderCallout1">
              <a:avLst>
                <a:gd name="adj1" fmla="val 3408"/>
                <a:gd name="adj2" fmla="val 53918"/>
                <a:gd name="adj3" fmla="val -301508"/>
                <a:gd name="adj4" fmla="val 58589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Legende mit Linie 1 62"/>
            <p:cNvSpPr/>
            <p:nvPr/>
          </p:nvSpPr>
          <p:spPr>
            <a:xfrm>
              <a:off x="637577" y="3896019"/>
              <a:ext cx="215900" cy="215900"/>
            </a:xfrm>
            <a:prstGeom prst="borderCallout1">
              <a:avLst>
                <a:gd name="adj1" fmla="val 3408"/>
                <a:gd name="adj2" fmla="val 53918"/>
                <a:gd name="adj3" fmla="val -185704"/>
                <a:gd name="adj4" fmla="val -23207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Legende mit Linie 1 63"/>
            <p:cNvSpPr/>
            <p:nvPr/>
          </p:nvSpPr>
          <p:spPr>
            <a:xfrm>
              <a:off x="1411649" y="313154"/>
              <a:ext cx="215900" cy="215900"/>
            </a:xfrm>
            <a:prstGeom prst="borderCallout1">
              <a:avLst>
                <a:gd name="adj1" fmla="val 102808"/>
                <a:gd name="adj2" fmla="val 56079"/>
                <a:gd name="adj3" fmla="val 256008"/>
                <a:gd name="adj4" fmla="val 202106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Legende mit Linie 1 64"/>
            <p:cNvSpPr/>
            <p:nvPr/>
          </p:nvSpPr>
          <p:spPr>
            <a:xfrm>
              <a:off x="126056" y="3896019"/>
              <a:ext cx="215900" cy="215900"/>
            </a:xfrm>
            <a:prstGeom prst="borderCallout1">
              <a:avLst>
                <a:gd name="adj1" fmla="val 3408"/>
                <a:gd name="adj2" fmla="val 53918"/>
                <a:gd name="adj3" fmla="val -338517"/>
                <a:gd name="adj4" fmla="val 133690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de-CH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Legende mit Linie 1 65"/>
            <p:cNvSpPr/>
            <p:nvPr/>
          </p:nvSpPr>
          <p:spPr>
            <a:xfrm>
              <a:off x="1986543" y="2478432"/>
              <a:ext cx="215900" cy="215900"/>
            </a:xfrm>
            <a:prstGeom prst="borderCallout1">
              <a:avLst>
                <a:gd name="adj1" fmla="val -1603"/>
                <a:gd name="adj2" fmla="val 43624"/>
                <a:gd name="adj3" fmla="val -60306"/>
                <a:gd name="adj4" fmla="val -33142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Legende mit Linie 1 66"/>
            <p:cNvSpPr/>
            <p:nvPr/>
          </p:nvSpPr>
          <p:spPr>
            <a:xfrm>
              <a:off x="-184407" y="985356"/>
              <a:ext cx="215900" cy="215900"/>
            </a:xfrm>
            <a:prstGeom prst="borderCallout1">
              <a:avLst>
                <a:gd name="adj1" fmla="val 3408"/>
                <a:gd name="adj2" fmla="val 53918"/>
                <a:gd name="adj3" fmla="val -68072"/>
                <a:gd name="adj4" fmla="val 181778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Legende mit Linie 1 67"/>
            <p:cNvSpPr/>
            <p:nvPr/>
          </p:nvSpPr>
          <p:spPr>
            <a:xfrm>
              <a:off x="895601" y="313154"/>
              <a:ext cx="215900" cy="215900"/>
            </a:xfrm>
            <a:prstGeom prst="borderCallout1">
              <a:avLst>
                <a:gd name="adj1" fmla="val 96915"/>
                <a:gd name="adj2" fmla="val 42917"/>
                <a:gd name="adj3" fmla="val 369242"/>
                <a:gd name="adj4" fmla="val 178472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Legende mit Linie 1 68"/>
            <p:cNvSpPr/>
            <p:nvPr/>
          </p:nvSpPr>
          <p:spPr>
            <a:xfrm>
              <a:off x="1153625" y="313154"/>
              <a:ext cx="215900" cy="215900"/>
            </a:xfrm>
            <a:prstGeom prst="borderCallout1">
              <a:avLst>
                <a:gd name="adj1" fmla="val 96914"/>
                <a:gd name="adj2" fmla="val 51168"/>
                <a:gd name="adj3" fmla="val 415994"/>
                <a:gd name="adj4" fmla="val 138473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Legende mit Linie 1 69"/>
            <p:cNvSpPr/>
            <p:nvPr/>
          </p:nvSpPr>
          <p:spPr>
            <a:xfrm>
              <a:off x="-748478" y="3351897"/>
              <a:ext cx="215900" cy="215900"/>
            </a:xfrm>
            <a:prstGeom prst="borderCallout1">
              <a:avLst>
                <a:gd name="adj1" fmla="val -129"/>
                <a:gd name="adj2" fmla="val 48811"/>
                <a:gd name="adj3" fmla="val -73153"/>
                <a:gd name="adj4" fmla="val 361285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Legende mit Linie 1 70"/>
            <p:cNvSpPr/>
            <p:nvPr/>
          </p:nvSpPr>
          <p:spPr>
            <a:xfrm>
              <a:off x="1089560" y="2878613"/>
              <a:ext cx="215900" cy="215900"/>
            </a:xfrm>
            <a:prstGeom prst="borderCallout1">
              <a:avLst>
                <a:gd name="adj1" fmla="val 50162"/>
                <a:gd name="adj2" fmla="val -3836"/>
                <a:gd name="adj3" fmla="val 30564"/>
                <a:gd name="adj4" fmla="val -158681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kumimoji="0" lang="de-CH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Legende mit Linie 1 71"/>
            <p:cNvSpPr/>
            <p:nvPr/>
          </p:nvSpPr>
          <p:spPr>
            <a:xfrm>
              <a:off x="-748478" y="2478433"/>
              <a:ext cx="215900" cy="215900"/>
            </a:xfrm>
            <a:prstGeom prst="borderCallout1">
              <a:avLst>
                <a:gd name="adj1" fmla="val 46625"/>
                <a:gd name="adj2" fmla="val 101457"/>
                <a:gd name="adj3" fmla="val 40654"/>
                <a:gd name="adj4" fmla="val 247541"/>
              </a:avLst>
            </a:prstGeom>
            <a:solidFill>
              <a:srgbClr val="5B9BD5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Legende mit Linie 1 72"/>
            <p:cNvSpPr/>
            <p:nvPr/>
          </p:nvSpPr>
          <p:spPr>
            <a:xfrm>
              <a:off x="1772601" y="1890578"/>
              <a:ext cx="215900" cy="215900"/>
            </a:xfrm>
            <a:prstGeom prst="borderCallout1">
              <a:avLst>
                <a:gd name="adj1" fmla="val 1246"/>
                <a:gd name="adj2" fmla="val 47436"/>
                <a:gd name="adj3" fmla="val -27270"/>
                <a:gd name="adj4" fmla="val -20033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kumimoji="0" lang="de-CH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egende mit Linie 1 73"/>
            <p:cNvSpPr/>
            <p:nvPr/>
          </p:nvSpPr>
          <p:spPr>
            <a:xfrm>
              <a:off x="1419319" y="2215095"/>
              <a:ext cx="215900" cy="215900"/>
            </a:xfrm>
            <a:prstGeom prst="borderCallout1">
              <a:avLst>
                <a:gd name="adj1" fmla="val 1246"/>
                <a:gd name="adj2" fmla="val 47436"/>
                <a:gd name="adj3" fmla="val -138241"/>
                <a:gd name="adj4" fmla="val 97637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Legende mit Linie 1 74"/>
            <p:cNvSpPr/>
            <p:nvPr/>
          </p:nvSpPr>
          <p:spPr>
            <a:xfrm>
              <a:off x="1174874" y="2215095"/>
              <a:ext cx="215900" cy="215900"/>
            </a:xfrm>
            <a:prstGeom prst="borderCallout1">
              <a:avLst>
                <a:gd name="adj1" fmla="val 1246"/>
                <a:gd name="adj2" fmla="val 47436"/>
                <a:gd name="adj3" fmla="val -134237"/>
                <a:gd name="adj4" fmla="val 207502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Legende mit Linie 1 75"/>
            <p:cNvSpPr/>
            <p:nvPr/>
          </p:nvSpPr>
          <p:spPr>
            <a:xfrm>
              <a:off x="2017045" y="1890578"/>
              <a:ext cx="215900" cy="215900"/>
            </a:xfrm>
            <a:prstGeom prst="borderCallout1">
              <a:avLst>
                <a:gd name="adj1" fmla="val -225"/>
                <a:gd name="adj2" fmla="val 53318"/>
                <a:gd name="adj3" fmla="val -28633"/>
                <a:gd name="adj4" fmla="val -137151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Legende mit Linie 1 76"/>
            <p:cNvSpPr/>
            <p:nvPr/>
          </p:nvSpPr>
          <p:spPr>
            <a:xfrm>
              <a:off x="41281" y="2442304"/>
              <a:ext cx="215900" cy="215900"/>
            </a:xfrm>
            <a:prstGeom prst="borderCallout1">
              <a:avLst>
                <a:gd name="adj1" fmla="val 99790"/>
                <a:gd name="adj2" fmla="val 47436"/>
                <a:gd name="adj3" fmla="val 214392"/>
                <a:gd name="adj4" fmla="val 280369"/>
              </a:avLst>
            </a:prstGeom>
            <a:solidFill>
              <a:srgbClr val="FF8181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kumimoji="0" lang="de-CH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Legende mit Linie 1 77"/>
            <p:cNvSpPr/>
            <p:nvPr/>
          </p:nvSpPr>
          <p:spPr>
            <a:xfrm>
              <a:off x="384425" y="310375"/>
              <a:ext cx="215900" cy="215900"/>
            </a:xfrm>
            <a:prstGeom prst="borderCallout1">
              <a:avLst>
                <a:gd name="adj1" fmla="val 99790"/>
                <a:gd name="adj2" fmla="val 47436"/>
                <a:gd name="adj3" fmla="val 237480"/>
                <a:gd name="adj4" fmla="val 97093"/>
              </a:avLst>
            </a:prstGeom>
            <a:solidFill>
              <a:srgbClr val="FF8181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Legende mit Linie 1 78"/>
            <p:cNvSpPr/>
            <p:nvPr/>
          </p:nvSpPr>
          <p:spPr>
            <a:xfrm>
              <a:off x="895601" y="3900546"/>
              <a:ext cx="215900" cy="215900"/>
            </a:xfrm>
            <a:prstGeom prst="borderCallout1">
              <a:avLst>
                <a:gd name="adj1" fmla="val 3408"/>
                <a:gd name="adj2" fmla="val 53918"/>
                <a:gd name="adj3" fmla="val -419980"/>
                <a:gd name="adj4" fmla="val -146326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Legende mit Linie 1 79"/>
            <p:cNvSpPr/>
            <p:nvPr/>
          </p:nvSpPr>
          <p:spPr>
            <a:xfrm>
              <a:off x="124094" y="2031120"/>
              <a:ext cx="215900" cy="215900"/>
            </a:xfrm>
            <a:prstGeom prst="borderCallout1">
              <a:avLst>
                <a:gd name="adj1" fmla="val 99871"/>
                <a:gd name="adj2" fmla="val 45870"/>
                <a:gd name="adj3" fmla="val 239815"/>
                <a:gd name="adj4" fmla="val 143412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Legende mit Linie 1 80"/>
            <p:cNvSpPr/>
            <p:nvPr/>
          </p:nvSpPr>
          <p:spPr>
            <a:xfrm>
              <a:off x="1203419" y="3900546"/>
              <a:ext cx="215900" cy="215900"/>
            </a:xfrm>
            <a:prstGeom prst="borderCallout1">
              <a:avLst>
                <a:gd name="adj1" fmla="val -1603"/>
                <a:gd name="adj2" fmla="val 43624"/>
                <a:gd name="adj3" fmla="val -216364"/>
                <a:gd name="adj4" fmla="val 22884"/>
              </a:avLst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kumimoji="0" lang="de-CH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4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256240" y="495860"/>
            <a:ext cx="3532250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3.3</a:t>
            </a:r>
            <a:endParaRPr lang="de-CH" sz="1000" dirty="0"/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3440085191"/>
              </p:ext>
            </p:extLst>
          </p:nvPr>
        </p:nvGraphicFramePr>
        <p:xfrm>
          <a:off x="378777" y="318060"/>
          <a:ext cx="5501323" cy="6336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Grafik 9" descr="KSS-Logo Grafik_4c_hgweis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896995"/>
            <a:ext cx="647700" cy="410210"/>
          </a:xfrm>
          <a:prstGeom prst="rect">
            <a:avLst/>
          </a:prstGeom>
          <a:noFill/>
        </p:spPr>
      </p:pic>
      <p:pic>
        <p:nvPicPr>
          <p:cNvPr id="11" name="Grafik 10" descr="VBSH_Logo_00_ohne_Subline_Pos_4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4767263"/>
            <a:ext cx="647700" cy="282575"/>
          </a:xfrm>
          <a:prstGeom prst="rect">
            <a:avLst/>
          </a:prstGeom>
          <a:noFill/>
        </p:spPr>
      </p:pic>
      <p:pic>
        <p:nvPicPr>
          <p:cNvPr id="12" name="Grafik 11" descr="Logo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30" y="5693569"/>
            <a:ext cx="953770" cy="15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ieren 1"/>
          <p:cNvGrpSpPr/>
          <p:nvPr/>
        </p:nvGrpSpPr>
        <p:grpSpPr>
          <a:xfrm>
            <a:off x="460692" y="6360795"/>
            <a:ext cx="3369310" cy="179705"/>
            <a:chOff x="6569392" y="4444048"/>
            <a:chExt cx="3369310" cy="179705"/>
          </a:xfrm>
        </p:grpSpPr>
        <p:sp>
          <p:nvSpPr>
            <p:cNvPr id="17" name="Rechteck 16"/>
            <p:cNvSpPr/>
            <p:nvPr/>
          </p:nvSpPr>
          <p:spPr>
            <a:xfrm>
              <a:off x="7941627" y="4444048"/>
              <a:ext cx="237490" cy="179705"/>
            </a:xfrm>
            <a:prstGeom prst="rect">
              <a:avLst/>
            </a:prstGeom>
            <a:pattFill prst="dkUpDiag">
              <a:fgClr>
                <a:srgbClr val="70AD47">
                  <a:lumMod val="75000"/>
                </a:srgbClr>
              </a:fgClr>
              <a:bgClr>
                <a:srgbClr val="70AD47">
                  <a:lumMod val="60000"/>
                  <a:lumOff val="40000"/>
                </a:srgbClr>
              </a:bgClr>
            </a:patt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feld 2761"/>
            <p:cNvSpPr txBox="1"/>
            <p:nvPr/>
          </p:nvSpPr>
          <p:spPr>
            <a:xfrm>
              <a:off x="6888797" y="4459923"/>
              <a:ext cx="939800" cy="1536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Bef>
                  <a:spcPts val="0"/>
                </a:spcBef>
                <a:spcAft>
                  <a:spcPts val="0"/>
                </a:spcAft>
              </a:pPr>
              <a:r>
                <a:rPr lang="de-CH" sz="900" dirty="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bereits beansprucht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feld 2763"/>
            <p:cNvSpPr txBox="1"/>
            <p:nvPr/>
          </p:nvSpPr>
          <p:spPr>
            <a:xfrm>
              <a:off x="8235632" y="4460558"/>
              <a:ext cx="681355" cy="1536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Bef>
                  <a:spcPts val="0"/>
                </a:spcBef>
                <a:spcAft>
                  <a:spcPts val="0"/>
                </a:spcAft>
              </a:pPr>
              <a:r>
                <a:rPr lang="de-CH" sz="90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Restkredit</a:t>
              </a:r>
              <a:endParaRPr lang="de-CH" sz="1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feld 2764"/>
            <p:cNvSpPr txBox="1"/>
            <p:nvPr/>
          </p:nvSpPr>
          <p:spPr>
            <a:xfrm>
              <a:off x="8998902" y="4448493"/>
              <a:ext cx="939800" cy="15367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Bef>
                  <a:spcPts val="0"/>
                </a:spcBef>
                <a:spcAft>
                  <a:spcPts val="0"/>
                </a:spcAft>
              </a:pPr>
              <a:r>
                <a:rPr lang="de-CH" sz="900" dirty="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* Projektierungsphase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569392" y="4444048"/>
              <a:ext cx="237490" cy="179705"/>
            </a:xfrm>
            <a:prstGeom prst="rect">
              <a:avLst/>
            </a:prstGeom>
            <a:solidFill>
              <a:srgbClr val="70AD47">
                <a:lumMod val="75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6564228" y="320115"/>
            <a:ext cx="2510118" cy="2694810"/>
            <a:chOff x="6564228" y="320115"/>
            <a:chExt cx="2510118" cy="269481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" b="1442"/>
            <a:stretch/>
          </p:blipFill>
          <p:spPr>
            <a:xfrm>
              <a:off x="6564229" y="320115"/>
              <a:ext cx="2510117" cy="244064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31" name="Textfeld 30"/>
            <p:cNvSpPr txBox="1"/>
            <p:nvPr/>
          </p:nvSpPr>
          <p:spPr>
            <a:xfrm>
              <a:off x="6820617" y="2838790"/>
              <a:ext cx="222342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100" b="1" dirty="0" err="1" smtClean="0">
                  <a:latin typeface="Arial Narrow" panose="020B0606020202030204" pitchFamily="34" charset="0"/>
                </a:rPr>
                <a:t>Stadthausgeviert</a:t>
              </a:r>
              <a:endParaRPr lang="de-CH" sz="11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5" name="Rechteck 34"/>
            <p:cNvSpPr/>
            <p:nvPr/>
          </p:nvSpPr>
          <p:spPr>
            <a:xfrm>
              <a:off x="6564228" y="2831411"/>
              <a:ext cx="196122" cy="18351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ts val="0"/>
                </a:spcBef>
                <a:spcAft>
                  <a:spcPts val="0"/>
                </a:spcAft>
              </a:pPr>
              <a:r>
                <a:rPr lang="de-CH" sz="900" b="1" dirty="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9290158" y="320115"/>
            <a:ext cx="2520000" cy="1663503"/>
            <a:chOff x="9290158" y="320115"/>
            <a:chExt cx="2520000" cy="1663503"/>
          </a:xfrm>
        </p:grpSpPr>
        <p:pic>
          <p:nvPicPr>
            <p:cNvPr id="2050" name="Picture 2" descr="https://bauprojekte-sh.ch/wp-content/themes/yootheme/cache/f0/230816-Metron-Kammgarn-CAM3-f03ec541.jpe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0" b="9396"/>
            <a:stretch/>
          </p:blipFill>
          <p:spPr bwMode="auto">
            <a:xfrm>
              <a:off x="9290158" y="320115"/>
              <a:ext cx="2520000" cy="140755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feld 35"/>
            <p:cNvSpPr txBox="1"/>
            <p:nvPr/>
          </p:nvSpPr>
          <p:spPr>
            <a:xfrm>
              <a:off x="9535789" y="1814341"/>
              <a:ext cx="222342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100" b="1" dirty="0" smtClean="0">
                  <a:latin typeface="Arial Narrow" panose="020B0606020202030204" pitchFamily="34" charset="0"/>
                </a:rPr>
                <a:t>Entwicklung Kammgarnareal</a:t>
              </a:r>
              <a:endParaRPr lang="de-CH" sz="11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9290159" y="1794398"/>
              <a:ext cx="196122" cy="18351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ts val="0"/>
                </a:spcBef>
                <a:spcAft>
                  <a:spcPts val="0"/>
                </a:spcAft>
              </a:pPr>
              <a:r>
                <a:rPr lang="de-CH" sz="900" b="1" dirty="0" smtClean="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9290158" y="2105702"/>
            <a:ext cx="2520000" cy="1435703"/>
            <a:chOff x="9290158" y="2105702"/>
            <a:chExt cx="2520000" cy="1435703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9"/>
            <a:srcRect t="18115" b="5207"/>
            <a:stretch/>
          </p:blipFill>
          <p:spPr>
            <a:xfrm>
              <a:off x="9290158" y="2105702"/>
              <a:ext cx="2520000" cy="119999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40" name="Textfeld 39"/>
            <p:cNvSpPr txBox="1"/>
            <p:nvPr/>
          </p:nvSpPr>
          <p:spPr>
            <a:xfrm>
              <a:off x="9535789" y="3360914"/>
              <a:ext cx="222342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100" b="1" dirty="0" smtClean="0">
                  <a:latin typeface="Arial Narrow" panose="020B0606020202030204" pitchFamily="34" charset="0"/>
                </a:rPr>
                <a:t>Aufwertung Rheinuferpromenade</a:t>
              </a:r>
              <a:endParaRPr lang="de-CH" sz="11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1" name="Rechteck 40"/>
            <p:cNvSpPr/>
            <p:nvPr/>
          </p:nvSpPr>
          <p:spPr>
            <a:xfrm>
              <a:off x="9290159" y="3357891"/>
              <a:ext cx="196122" cy="18351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ts val="0"/>
                </a:spcBef>
                <a:spcAft>
                  <a:spcPts val="0"/>
                </a:spcAft>
              </a:pPr>
              <a:r>
                <a:rPr lang="de-CH" sz="900" b="1" dirty="0" smtClean="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de-CH" sz="10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6564228" y="4864353"/>
            <a:ext cx="2510117" cy="1681966"/>
            <a:chOff x="6564228" y="4864353"/>
            <a:chExt cx="2510117" cy="168196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3" b="846"/>
            <a:stretch/>
          </p:blipFill>
          <p:spPr>
            <a:xfrm>
              <a:off x="6564228" y="4864353"/>
              <a:ext cx="2510117" cy="143069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42" name="Textfeld 41"/>
            <p:cNvSpPr txBox="1"/>
            <p:nvPr/>
          </p:nvSpPr>
          <p:spPr>
            <a:xfrm>
              <a:off x="6820617" y="6366008"/>
              <a:ext cx="222342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100" b="1" dirty="0" smtClean="0">
                  <a:latin typeface="Arial Narrow" panose="020B0606020202030204" pitchFamily="34" charset="0"/>
                </a:rPr>
                <a:t>Hallenbadneubau KSS</a:t>
              </a:r>
              <a:endParaRPr lang="de-CH" sz="11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3" name="Rechteck 42"/>
            <p:cNvSpPr/>
            <p:nvPr/>
          </p:nvSpPr>
          <p:spPr>
            <a:xfrm>
              <a:off x="6564228" y="6362805"/>
              <a:ext cx="196122" cy="183514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ts val="0"/>
                </a:spcBef>
                <a:spcAft>
                  <a:spcPts val="0"/>
                </a:spcAft>
              </a:pPr>
              <a:r>
                <a:rPr lang="de-CH" sz="90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9290158" y="3671710"/>
            <a:ext cx="2727116" cy="1429077"/>
            <a:chOff x="9290158" y="3671710"/>
            <a:chExt cx="2727116" cy="1429077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9" b="20929"/>
            <a:stretch/>
          </p:blipFill>
          <p:spPr>
            <a:xfrm>
              <a:off x="9290158" y="3671710"/>
              <a:ext cx="2520000" cy="11905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Textfeld 43"/>
            <p:cNvSpPr txBox="1"/>
            <p:nvPr/>
          </p:nvSpPr>
          <p:spPr>
            <a:xfrm>
              <a:off x="9793848" y="4924466"/>
              <a:ext cx="222342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100" b="1" dirty="0" smtClean="0">
                  <a:latin typeface="Arial Narrow" panose="020B0606020202030204" pitchFamily="34" charset="0"/>
                </a:rPr>
                <a:t>E-Bus Orts- und Regionalverkehr</a:t>
              </a:r>
              <a:endParaRPr lang="de-CH" sz="11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5" name="Rechteck 44"/>
            <p:cNvSpPr/>
            <p:nvPr/>
          </p:nvSpPr>
          <p:spPr>
            <a:xfrm>
              <a:off x="9290159" y="4917273"/>
              <a:ext cx="196122" cy="183514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ts val="0"/>
                </a:spcBef>
                <a:spcAft>
                  <a:spcPts val="0"/>
                </a:spcAft>
              </a:pPr>
              <a:r>
                <a:rPr lang="de-CH" sz="900" b="1" dirty="0" smtClean="0">
                  <a:solidFill>
                    <a:schemeClr val="tx1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de-CH" sz="10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hteck 45"/>
            <p:cNvSpPr/>
            <p:nvPr/>
          </p:nvSpPr>
          <p:spPr>
            <a:xfrm>
              <a:off x="9538784" y="4917273"/>
              <a:ext cx="196122" cy="183514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ts val="0"/>
                </a:spcBef>
                <a:spcAft>
                  <a:spcPts val="0"/>
                </a:spcAft>
              </a:pPr>
              <a:r>
                <a:rPr lang="de-CH" sz="900" b="1" dirty="0" smtClean="0">
                  <a:solidFill>
                    <a:schemeClr val="tx1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de-CH" sz="10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6564228" y="3175558"/>
            <a:ext cx="2611334" cy="1493606"/>
            <a:chOff x="6564228" y="3175558"/>
            <a:chExt cx="2611334" cy="1493606"/>
          </a:xfrm>
        </p:grpSpPr>
        <p:pic>
          <p:nvPicPr>
            <p:cNvPr id="2052" name="Picture 4" descr="Diese Visualisierung zeigt die Schulanlage Steig nach der Erweiterung.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229" y="3175558"/>
              <a:ext cx="2513765" cy="125688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feld 37"/>
            <p:cNvSpPr txBox="1"/>
            <p:nvPr/>
          </p:nvSpPr>
          <p:spPr>
            <a:xfrm>
              <a:off x="7057689" y="4492768"/>
              <a:ext cx="211787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100" b="1" dirty="0" smtClean="0">
                  <a:latin typeface="Arial Narrow" panose="020B0606020202030204" pitchFamily="34" charset="0"/>
                </a:rPr>
                <a:t>Schulanlagen Steig</a:t>
              </a:r>
              <a:r>
                <a:rPr lang="de-CH" sz="1100" b="1" dirty="0">
                  <a:latin typeface="Arial Narrow" panose="020B0606020202030204" pitchFamily="34" charset="0"/>
                </a:rPr>
                <a:t> </a:t>
              </a:r>
              <a:r>
                <a:rPr lang="de-CH" sz="1100" b="1" dirty="0" smtClean="0">
                  <a:latin typeface="Arial Narrow" panose="020B0606020202030204" pitchFamily="34" charset="0"/>
                </a:rPr>
                <a:t>und Alpenblick</a:t>
              </a:r>
              <a:endParaRPr lang="de-CH" sz="11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9" name="Rechteck 38"/>
            <p:cNvSpPr/>
            <p:nvPr/>
          </p:nvSpPr>
          <p:spPr>
            <a:xfrm>
              <a:off x="6564228" y="4485650"/>
              <a:ext cx="196122" cy="18351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ts val="0"/>
                </a:spcBef>
                <a:spcAft>
                  <a:spcPts val="0"/>
                </a:spcAft>
              </a:pPr>
              <a:r>
                <a:rPr lang="de-CH" sz="90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hteck 46"/>
            <p:cNvSpPr/>
            <p:nvPr/>
          </p:nvSpPr>
          <p:spPr>
            <a:xfrm>
              <a:off x="6807739" y="4485650"/>
              <a:ext cx="196122" cy="18351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ts val="0"/>
                </a:spcBef>
                <a:spcAft>
                  <a:spcPts val="0"/>
                </a:spcAft>
              </a:pPr>
              <a:r>
                <a:rPr lang="de-CH" sz="90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9290159" y="5235262"/>
            <a:ext cx="2520000" cy="1311057"/>
            <a:chOff x="9290159" y="5235262"/>
            <a:chExt cx="2520000" cy="1311057"/>
          </a:xfrm>
        </p:grpSpPr>
        <p:pic>
          <p:nvPicPr>
            <p:cNvPr id="2054" name="Picture 6" descr="Wärmeverbund-Projekte – Hier beginnt die Zukunft: SH POWER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69" b="12017"/>
            <a:stretch/>
          </p:blipFill>
          <p:spPr bwMode="auto">
            <a:xfrm>
              <a:off x="9290159" y="5235262"/>
              <a:ext cx="2520000" cy="107765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feld 47"/>
            <p:cNvSpPr txBox="1"/>
            <p:nvPr/>
          </p:nvSpPr>
          <p:spPr>
            <a:xfrm>
              <a:off x="9535789" y="6371223"/>
              <a:ext cx="222342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100" b="1" dirty="0" smtClean="0">
                  <a:latin typeface="Arial Narrow" panose="020B0606020202030204" pitchFamily="34" charset="0"/>
                </a:rPr>
                <a:t>Wärmeverbünde</a:t>
              </a:r>
              <a:endParaRPr lang="de-CH" sz="11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9" name="Rechteck 48"/>
            <p:cNvSpPr/>
            <p:nvPr/>
          </p:nvSpPr>
          <p:spPr>
            <a:xfrm>
              <a:off x="9290159" y="6362805"/>
              <a:ext cx="196122" cy="183514"/>
            </a:xfrm>
            <a:prstGeom prst="rect">
              <a:avLst/>
            </a:prstGeom>
            <a:solidFill>
              <a:srgbClr val="FF818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ts val="0"/>
                </a:spcBef>
                <a:spcAft>
                  <a:spcPts val="0"/>
                </a:spcAft>
              </a:pPr>
              <a:r>
                <a:rPr lang="de-CH" sz="900" b="1" dirty="0" smtClean="0">
                  <a:solidFill>
                    <a:schemeClr val="tx1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de-CH" sz="10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24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431752"/>
              </p:ext>
            </p:extLst>
          </p:nvPr>
        </p:nvGraphicFramePr>
        <p:xfrm>
          <a:off x="263644" y="1933806"/>
          <a:ext cx="8521767" cy="453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07368" y="1035592"/>
            <a:ext cx="11161240" cy="442035"/>
          </a:xfrm>
          <a:prstGeom prst="rect">
            <a:avLst/>
          </a:prstGeom>
          <a:noFill/>
        </p:spPr>
        <p:txBody>
          <a:bodyPr wrap="square" lIns="0" tIns="0" rIns="0" bIns="7200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Gute Selbstfinanzierung (143%) dank hohen Steuererträgen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9048328" y="1662288"/>
            <a:ext cx="2740162" cy="3888432"/>
            <a:chOff x="9048328" y="1772816"/>
            <a:chExt cx="2740162" cy="3888432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9048328" y="1772816"/>
              <a:ext cx="2740161" cy="2419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9048328" y="1772817"/>
              <a:ext cx="2740162" cy="38884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192343" y="2030641"/>
            <a:ext cx="2465655" cy="20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Die Selbstfinanzierung beträgt 2023 62.8 Mio. Franken.</a:t>
            </a:r>
            <a: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 Das ist erfreulich hoch, wird allerdings auch aufgrund der hohen zukünftigen Investitionen benötigt.</a:t>
            </a:r>
            <a:endParaRPr lang="de-CH" altLang="de-DE" sz="125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latin typeface="Arial Narrow" panose="020B0606020202030204" pitchFamily="34" charset="0"/>
              </a:rPr>
              <a:t>Der Finanzierungsüberschuss beträgt 18.9 Mio. Franken (inkl. FV) und  20.2 </a:t>
            </a:r>
            <a:r>
              <a:rPr lang="de-CH" altLang="de-DE" sz="1250" b="1" dirty="0">
                <a:latin typeface="Arial Narrow" panose="020B0606020202030204" pitchFamily="34" charset="0"/>
              </a:rPr>
              <a:t>Mio. Franken </a:t>
            </a:r>
            <a:r>
              <a:rPr lang="de-CH" altLang="de-DE" sz="1250" b="1" dirty="0" smtClean="0">
                <a:latin typeface="Arial Narrow" panose="020B0606020202030204" pitchFamily="34" charset="0"/>
              </a:rPr>
              <a:t>(nur VV).</a:t>
            </a:r>
            <a:r>
              <a:rPr lang="de-CH" altLang="de-DE" sz="1250" dirty="0" smtClean="0">
                <a:latin typeface="Arial Narrow" panose="020B0606020202030204" pitchFamily="34" charset="0"/>
                <a:sym typeface="Wingdings 3" panose="05040102010807070707" pitchFamily="18" charset="2"/>
              </a:rPr>
              <a:t> </a:t>
            </a:r>
          </a:p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latin typeface="Arial Narrow" panose="020B0606020202030204" pitchFamily="34" charset="0"/>
              </a:rPr>
              <a:t>Der Selbstfinanzierungsgrad</a:t>
            </a:r>
            <a:br>
              <a:rPr lang="de-CH" altLang="de-DE" sz="1250" b="1" dirty="0" smtClean="0">
                <a:latin typeface="Arial Narrow" panose="020B0606020202030204" pitchFamily="34" charset="0"/>
              </a:rPr>
            </a:br>
            <a:r>
              <a:rPr lang="de-CH" altLang="de-DE" sz="1250" b="1" dirty="0" smtClean="0">
                <a:latin typeface="Arial Narrow" panose="020B0606020202030204" pitchFamily="34" charset="0"/>
              </a:rPr>
              <a:t>(inkl. FV) liegt bei 143%.</a:t>
            </a:r>
            <a:endParaRPr lang="de-CH" altLang="de-DE" sz="1250" dirty="0"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3.5</a:t>
            </a:r>
            <a:endParaRPr lang="de-CH" sz="1000" dirty="0"/>
          </a:p>
        </p:txBody>
      </p:sp>
      <p:sp>
        <p:nvSpPr>
          <p:cNvPr id="23" name="Abgerundetes Rechteck 22"/>
          <p:cNvSpPr>
            <a:spLocks/>
          </p:cNvSpPr>
          <p:nvPr/>
        </p:nvSpPr>
        <p:spPr>
          <a:xfrm>
            <a:off x="6235383" y="6254187"/>
            <a:ext cx="252095" cy="6667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just">
              <a:spcAft>
                <a:spcPts val="0"/>
              </a:spcAft>
            </a:pPr>
            <a:r>
              <a: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07368" y="1662288"/>
            <a:ext cx="8397418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CH" altLang="de-DE" dirty="0" smtClean="0"/>
              <a:t>Selbstfinanzierung und Nettoinvestitionen seit 2015</a:t>
            </a:r>
            <a:endParaRPr lang="de-CH" altLang="de-DE" dirty="0"/>
          </a:p>
        </p:txBody>
      </p:sp>
    </p:spTree>
    <p:extLst>
      <p:ext uri="{BB962C8B-B14F-4D97-AF65-F5344CB8AC3E}">
        <p14:creationId xmlns:p14="http://schemas.microsoft.com/office/powerpoint/2010/main" val="87389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874389"/>
              </p:ext>
            </p:extLst>
          </p:nvPr>
        </p:nvGraphicFramePr>
        <p:xfrm>
          <a:off x="320143" y="2089230"/>
          <a:ext cx="8456304" cy="438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07367" y="1026448"/>
            <a:ext cx="111274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Wegen hoher Investitionen steigen die lang- und kurzfristigen Schulden erstmals wieder.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9110289" y="1818747"/>
            <a:ext cx="2688250" cy="3986517"/>
            <a:chOff x="9048328" y="1772816"/>
            <a:chExt cx="2740162" cy="3288020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9048328" y="1775063"/>
              <a:ext cx="2740161" cy="21294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9048328" y="1772816"/>
              <a:ext cx="2740162" cy="32880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223892" y="2201268"/>
            <a:ext cx="2448272" cy="289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93675" indent="-193675"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DE" sz="1250" dirty="0" smtClean="0">
                <a:latin typeface="Arial Narrow" panose="020B0606020202030204" pitchFamily="34" charset="0"/>
              </a:rPr>
              <a:t>Nach einer langen Phase des stetigen Schuldenabbaus </a:t>
            </a:r>
            <a:r>
              <a:rPr lang="de-DE" sz="1250" b="1" dirty="0" smtClean="0">
                <a:latin typeface="Arial Narrow" panose="020B0606020202030204" pitchFamily="34" charset="0"/>
              </a:rPr>
              <a:t>steigen die lang- und kurzfristigen Schulden erstmals wieder</a:t>
            </a:r>
            <a:r>
              <a:rPr lang="de-DE" sz="1250" dirty="0" smtClean="0">
                <a:latin typeface="Arial Narrow" panose="020B0606020202030204" pitchFamily="34" charset="0"/>
              </a:rPr>
              <a:t>. Grund dafür ist die hohe Investitionstätigkeit der Stadt und ihrer Betriebe (insbesondere </a:t>
            </a:r>
            <a:r>
              <a:rPr lang="de-DE" sz="1250" dirty="0" err="1" smtClean="0">
                <a:latin typeface="Arial Narrow" panose="020B0606020202030204" pitchFamily="34" charset="0"/>
              </a:rPr>
              <a:t>vbsh</a:t>
            </a:r>
            <a:r>
              <a:rPr lang="de-DE" sz="1250" dirty="0" smtClean="0">
                <a:latin typeface="Arial Narrow" panose="020B0606020202030204" pitchFamily="34" charset="0"/>
              </a:rPr>
              <a:t> und SH POWER).</a:t>
            </a:r>
          </a:p>
          <a:p>
            <a:pPr marL="193675" indent="-193675"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dirty="0" smtClean="0">
                <a:latin typeface="Arial Narrow" panose="020B0606020202030204" pitchFamily="34" charset="0"/>
              </a:rPr>
              <a:t>Das</a:t>
            </a:r>
            <a:r>
              <a:rPr lang="de-CH" altLang="de-DE" sz="1250" b="1" dirty="0" smtClean="0">
                <a:latin typeface="Arial Narrow" panose="020B0606020202030204" pitchFamily="34" charset="0"/>
              </a:rPr>
              <a:t> Zinsrisiko </a:t>
            </a:r>
            <a:r>
              <a:rPr lang="de-CH" altLang="de-DE" sz="1250" dirty="0" smtClean="0">
                <a:latin typeface="Arial Narrow" panose="020B0606020202030204" pitchFamily="34" charset="0"/>
              </a:rPr>
              <a:t>hat sich durch den Abbau der Verschuldung über die letzten Jahre (Ausnahme: 2023) reduziert, bleibt aber angesichts der hohen Planinvestitionen im Fokus.</a:t>
            </a:r>
          </a:p>
          <a:p>
            <a:pPr marL="193675" indent="-193675"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DE" sz="1250" dirty="0">
                <a:latin typeface="Arial Narrow" panose="020B0606020202030204" pitchFamily="34" charset="0"/>
              </a:rPr>
              <a:t>Es bleibt weiterhin </a:t>
            </a:r>
            <a:r>
              <a:rPr lang="de-DE" sz="1250" b="1" dirty="0">
                <a:latin typeface="Arial Narrow" panose="020B0606020202030204" pitchFamily="34" charset="0"/>
              </a:rPr>
              <a:t>Potenzial für den Schuldenabbau</a:t>
            </a:r>
            <a:r>
              <a:rPr lang="de-DE" sz="1250" b="1" dirty="0" smtClean="0">
                <a:latin typeface="Arial Narrow" panose="020B0606020202030204" pitchFamily="34" charset="0"/>
              </a:rPr>
              <a:t>.</a:t>
            </a:r>
            <a:endParaRPr lang="de-DE" sz="1250" b="1" dirty="0"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3.6.2</a:t>
            </a:r>
            <a:endParaRPr lang="de-CH" sz="1000" dirty="0"/>
          </a:p>
        </p:txBody>
      </p:sp>
      <p:sp>
        <p:nvSpPr>
          <p:cNvPr id="20" name="Abgerundetes Rechteck 19"/>
          <p:cNvSpPr/>
          <p:nvPr/>
        </p:nvSpPr>
        <p:spPr>
          <a:xfrm>
            <a:off x="7202528" y="6014201"/>
            <a:ext cx="160489" cy="1199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07367" y="1820441"/>
            <a:ext cx="8397419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CH" altLang="de-DE" dirty="0" smtClean="0"/>
              <a:t>Entwicklung Bruttoverschuldung</a:t>
            </a:r>
            <a:endParaRPr lang="de-CH" altLang="de-DE" dirty="0"/>
          </a:p>
        </p:txBody>
      </p:sp>
      <p:cxnSp>
        <p:nvCxnSpPr>
          <p:cNvPr id="5" name="Gerader Verbinder 4"/>
          <p:cNvCxnSpPr/>
          <p:nvPr/>
        </p:nvCxnSpPr>
        <p:spPr>
          <a:xfrm>
            <a:off x="1562100" y="2889250"/>
            <a:ext cx="5886450" cy="177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V="1">
            <a:off x="7448550" y="4362450"/>
            <a:ext cx="7112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2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m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9698542"/>
              </p:ext>
            </p:extLst>
          </p:nvPr>
        </p:nvGraphicFramePr>
        <p:xfrm>
          <a:off x="297236" y="1663512"/>
          <a:ext cx="8613681" cy="473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407368" y="1026448"/>
            <a:ext cx="113772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Eigenkapital in sieben Jahren verfünffacht. Der Stadt geht es finanziell hervorragend.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9110289" y="1818747"/>
            <a:ext cx="2688250" cy="3986517"/>
            <a:chOff x="9048328" y="1772816"/>
            <a:chExt cx="2740162" cy="3288020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9048328" y="1775063"/>
              <a:ext cx="2740161" cy="21294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7" name="Rechteck 6"/>
            <p:cNvSpPr/>
            <p:nvPr/>
          </p:nvSpPr>
          <p:spPr>
            <a:xfrm>
              <a:off x="9048328" y="1772816"/>
              <a:ext cx="2740162" cy="32880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223892" y="2201268"/>
            <a:ext cx="2448272" cy="289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tabLst>
                <a:tab pos="1612900" algn="l"/>
              </a:tabLst>
            </a:pPr>
            <a:r>
              <a:rPr lang="de-CH" sz="1250" dirty="0" smtClean="0">
                <a:latin typeface="Arial Narrow" panose="020B0606020202030204" pitchFamily="34" charset="0"/>
              </a:rPr>
              <a:t>Das</a:t>
            </a:r>
            <a:r>
              <a:rPr lang="de-CH" sz="1250" b="1" dirty="0" smtClean="0">
                <a:latin typeface="Arial Narrow" panose="020B0606020202030204" pitchFamily="34" charset="0"/>
              </a:rPr>
              <a:t> Eigenkapital </a:t>
            </a:r>
            <a:r>
              <a:rPr lang="de-CH" sz="1250" dirty="0" smtClean="0">
                <a:latin typeface="Arial Narrow" panose="020B0606020202030204" pitchFamily="34" charset="0"/>
              </a:rPr>
              <a:t>konnte in den letzten Jahre</a:t>
            </a:r>
            <a:r>
              <a:rPr lang="de-CH" sz="1250" b="1" dirty="0" smtClean="0">
                <a:latin typeface="Arial Narrow" panose="020B0606020202030204" pitchFamily="34" charset="0"/>
              </a:rPr>
              <a:t> stetig gesteigert </a:t>
            </a:r>
            <a:r>
              <a:rPr lang="de-CH" sz="1250" dirty="0" smtClean="0">
                <a:latin typeface="Arial Narrow" panose="020B0606020202030204" pitchFamily="34" charset="0"/>
              </a:rPr>
              <a:t>werden.</a:t>
            </a:r>
            <a:r>
              <a:rPr lang="de-CH" sz="1250" b="1" dirty="0" smtClean="0">
                <a:latin typeface="Arial Narrow" panose="020B0606020202030204" pitchFamily="34" charset="0"/>
              </a:rPr>
              <a:t/>
            </a:r>
            <a:br>
              <a:rPr lang="de-CH" sz="1250" b="1" dirty="0" smtClean="0">
                <a:latin typeface="Arial Narrow" panose="020B0606020202030204" pitchFamily="34" charset="0"/>
              </a:rPr>
            </a:br>
            <a:r>
              <a:rPr lang="de-CH" sz="1250" b="1" dirty="0" smtClean="0">
                <a:latin typeface="Arial Narrow" panose="020B0606020202030204" pitchFamily="34" charset="0"/>
              </a:rPr>
              <a:t>Gegenüber 2015 </a:t>
            </a:r>
            <a:r>
              <a:rPr lang="de-CH" sz="1250" dirty="0" smtClean="0">
                <a:latin typeface="Arial Narrow" panose="020B0606020202030204" pitchFamily="34" charset="0"/>
              </a:rPr>
              <a:t>konnte das Eigenkapital mehr als</a:t>
            </a:r>
            <a:r>
              <a:rPr lang="de-CH" sz="1250" b="1" dirty="0" smtClean="0">
                <a:latin typeface="Arial Narrow" panose="020B0606020202030204" pitchFamily="34" charset="0"/>
              </a:rPr>
              <a:t> verfünffacht </a:t>
            </a:r>
            <a:r>
              <a:rPr lang="de-CH" sz="1250" dirty="0" smtClean="0">
                <a:latin typeface="Arial Narrow" panose="020B0606020202030204" pitchFamily="34" charset="0"/>
              </a:rPr>
              <a:t>werden.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tabLst>
                <a:tab pos="1612900" algn="l"/>
              </a:tabLst>
            </a:pPr>
            <a:r>
              <a:rPr lang="de-CH" altLang="de-DE" sz="1250" dirty="0" smtClean="0">
                <a:latin typeface="Arial Narrow" panose="020B0606020202030204" pitchFamily="34" charset="0"/>
              </a:rPr>
              <a:t>Mit der Einführung von </a:t>
            </a:r>
            <a:r>
              <a:rPr lang="de-CH" altLang="de-DE" sz="1250" b="1" dirty="0" smtClean="0">
                <a:latin typeface="Arial Narrow" panose="020B0606020202030204" pitchFamily="34" charset="0"/>
              </a:rPr>
              <a:t>HRM 2</a:t>
            </a:r>
            <a:r>
              <a:rPr lang="de-CH" altLang="de-DE" sz="1250" dirty="0" smtClean="0">
                <a:latin typeface="Arial Narrow" panose="020B0606020202030204" pitchFamily="34" charset="0"/>
              </a:rPr>
              <a:t> wurde das </a:t>
            </a:r>
            <a:r>
              <a:rPr lang="de-CH" altLang="de-DE" sz="1250" b="1" dirty="0" smtClean="0">
                <a:latin typeface="Arial Narrow" panose="020B0606020202030204" pitchFamily="34" charset="0"/>
              </a:rPr>
              <a:t>Finanzvermögen neu bewertet </a:t>
            </a:r>
            <a:r>
              <a:rPr lang="de-CH" altLang="de-DE" sz="1250" dirty="0" smtClean="0">
                <a:latin typeface="Arial Narrow" panose="020B0606020202030204" pitchFamily="34" charset="0"/>
              </a:rPr>
              <a:t>(die Neubewertungsreserve wird seit 2019 zusätzlich im Eigenkapital ausgewiesen).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tabLst>
                <a:tab pos="1612900" algn="l"/>
              </a:tabLst>
            </a:pPr>
            <a:r>
              <a:rPr lang="de-CH" altLang="de-DE" sz="1250" dirty="0" smtClean="0">
                <a:latin typeface="Arial Narrow" panose="020B0606020202030204" pitchFamily="34" charset="0"/>
              </a:rPr>
              <a:t>Aber auch ohne den Effekt der Umstellung des Rechnungslegungs-modells ist das Eigenkapital stark angestiegen. Grund dafür sind die </a:t>
            </a:r>
            <a:r>
              <a:rPr lang="de-CH" altLang="de-DE" sz="1250" b="1" dirty="0" smtClean="0">
                <a:latin typeface="Arial Narrow" panose="020B0606020202030204" pitchFamily="34" charset="0"/>
              </a:rPr>
              <a:t>anhaltend guten Jahresabschlüsse </a:t>
            </a:r>
            <a:r>
              <a:rPr lang="de-CH" altLang="de-DE" sz="1250" dirty="0" smtClean="0">
                <a:latin typeface="Arial Narrow" panose="020B0606020202030204" pitchFamily="34" charset="0"/>
              </a:rPr>
              <a:t>der letzten drei Legislaturperioden.</a:t>
            </a:r>
            <a:endParaRPr lang="de-CH" altLang="de-DE" sz="1250" b="1" dirty="0">
              <a:latin typeface="Arial Narrow" panose="020B0606020202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Daniel Preisig</a:t>
            </a:r>
            <a:endParaRPr lang="de-CH" sz="1000" dirty="0"/>
          </a:p>
        </p:txBody>
      </p:sp>
      <p:cxnSp>
        <p:nvCxnSpPr>
          <p:cNvPr id="12" name="Gerader Verbinder 11"/>
          <p:cNvCxnSpPr/>
          <p:nvPr/>
        </p:nvCxnSpPr>
        <p:spPr>
          <a:xfrm flipH="1" flipV="1">
            <a:off x="4419600" y="1801906"/>
            <a:ext cx="21667" cy="376623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038110" y="1862754"/>
            <a:ext cx="233163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5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Rechnungslegungsmodell HRM 1 </a:t>
            </a:r>
            <a:r>
              <a:rPr lang="de-CH" sz="105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</a:t>
            </a:r>
            <a:endParaRPr lang="de-CH" sz="105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Abgerundetes Rechteck 14"/>
          <p:cNvSpPr>
            <a:spLocks/>
          </p:cNvSpPr>
          <p:nvPr/>
        </p:nvSpPr>
        <p:spPr>
          <a:xfrm>
            <a:off x="7386005" y="5972709"/>
            <a:ext cx="144269" cy="10390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just">
              <a:spcAft>
                <a:spcPts val="0"/>
              </a:spcAft>
            </a:pPr>
            <a:r>
              <a: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477417" y="1862754"/>
            <a:ext cx="204663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05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</a:t>
            </a:r>
            <a:r>
              <a:rPr lang="de-CH" sz="1050" b="1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HRM 2</a:t>
            </a:r>
            <a:endParaRPr lang="de-CH" sz="105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1186925" y="2440389"/>
            <a:ext cx="7416000" cy="2621953"/>
            <a:chOff x="1186925" y="2302017"/>
            <a:chExt cx="7416000" cy="2621953"/>
          </a:xfrm>
        </p:grpSpPr>
        <p:cxnSp>
          <p:nvCxnSpPr>
            <p:cNvPr id="17" name="Gerader Verbinder 16"/>
            <p:cNvCxnSpPr/>
            <p:nvPr/>
          </p:nvCxnSpPr>
          <p:spPr>
            <a:xfrm flipH="1">
              <a:off x="1186925" y="2367970"/>
              <a:ext cx="7416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 rot="16200000">
              <a:off x="570887" y="3102235"/>
              <a:ext cx="178510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2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+409 Mio. Franken</a:t>
              </a:r>
              <a:endParaRPr lang="de-CH" sz="1200" b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9" name="Gerade Verbindung mit Pfeil 18"/>
            <p:cNvCxnSpPr/>
            <p:nvPr/>
          </p:nvCxnSpPr>
          <p:spPr>
            <a:xfrm flipV="1">
              <a:off x="1596827" y="2367970"/>
              <a:ext cx="7120" cy="2556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hteckige Legende 19"/>
          <p:cNvSpPr/>
          <p:nvPr/>
        </p:nvSpPr>
        <p:spPr>
          <a:xfrm>
            <a:off x="2418621" y="3515928"/>
            <a:ext cx="1723079" cy="626923"/>
          </a:xfrm>
          <a:prstGeom prst="wedgeRectCallout">
            <a:avLst>
              <a:gd name="adj1" fmla="val 77830"/>
              <a:gd name="adj2" fmla="val 52642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"/>
              </a:spcAft>
            </a:pPr>
            <a:r>
              <a:rPr lang="de-CH" sz="105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Effekt der Umstellung des Rechnungslegungsmodells (von HRM1 zu HRM2)</a:t>
            </a:r>
            <a:endParaRPr lang="de-CH" sz="105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3.4.2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362333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07368" y="1026448"/>
            <a:ext cx="113772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Nettovermögen steigt auf 8'907 Franken pro Einwohner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Daniel Preisig</a:t>
            </a:r>
            <a:endParaRPr lang="de-CH" sz="1000" dirty="0"/>
          </a:p>
        </p:txBody>
      </p:sp>
      <p:sp>
        <p:nvSpPr>
          <p:cNvPr id="21" name="Textfeld 20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3.6.1</a:t>
            </a:r>
            <a:endParaRPr lang="de-CH" sz="100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9110289" y="1818748"/>
            <a:ext cx="2688250" cy="3657714"/>
            <a:chOff x="9048328" y="1772817"/>
            <a:chExt cx="2740162" cy="3016828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9048328" y="1775063"/>
              <a:ext cx="2740161" cy="21294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9048328" y="1772817"/>
              <a:ext cx="2740162" cy="301682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223892" y="2201268"/>
            <a:ext cx="2315438" cy="232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93675" indent="-193675"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sz="1250" dirty="0">
                <a:latin typeface="Arial Narrow" panose="020B0606020202030204" pitchFamily="34" charset="0"/>
              </a:rPr>
              <a:t>Dank der ausserordentlich hohen Unternehmenssteuererträge kann das </a:t>
            </a:r>
            <a:r>
              <a:rPr lang="de-CH" sz="1250" b="1" dirty="0">
                <a:latin typeface="Arial Narrow" panose="020B0606020202030204" pitchFamily="34" charset="0"/>
              </a:rPr>
              <a:t>Nettovermögen </a:t>
            </a:r>
            <a:r>
              <a:rPr lang="de-CH" sz="1250" b="1" dirty="0" smtClean="0">
                <a:latin typeface="Arial Narrow" panose="020B0606020202030204" pitchFamily="34" charset="0"/>
              </a:rPr>
              <a:t>2023 weiter </a:t>
            </a:r>
            <a:r>
              <a:rPr lang="de-CH" sz="1250" b="1" dirty="0">
                <a:latin typeface="Arial Narrow" panose="020B0606020202030204" pitchFamily="34" charset="0"/>
              </a:rPr>
              <a:t>gesteigert </a:t>
            </a:r>
            <a:r>
              <a:rPr lang="de-CH" sz="1250" dirty="0">
                <a:latin typeface="Arial Narrow" panose="020B0606020202030204" pitchFamily="34" charset="0"/>
              </a:rPr>
              <a:t>werden.</a:t>
            </a:r>
          </a:p>
          <a:p>
            <a:pPr marL="193675" indent="-193675"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dirty="0">
                <a:latin typeface="Arial Narrow" panose="020B0606020202030204" pitchFamily="34" charset="0"/>
              </a:rPr>
              <a:t>Die Stadt weist per </a:t>
            </a:r>
            <a:r>
              <a:rPr lang="de-CH" altLang="de-DE" sz="1250" dirty="0" smtClean="0">
                <a:latin typeface="Arial Narrow" panose="020B0606020202030204" pitchFamily="34" charset="0"/>
              </a:rPr>
              <a:t>31.12.2023</a:t>
            </a:r>
            <a:br>
              <a:rPr lang="de-CH" altLang="de-DE" sz="1250" dirty="0" smtClean="0">
                <a:latin typeface="Arial Narrow" panose="020B0606020202030204" pitchFamily="34" charset="0"/>
              </a:rPr>
            </a:br>
            <a:r>
              <a:rPr lang="de-CH" altLang="de-DE" sz="1250" dirty="0" smtClean="0">
                <a:latin typeface="Arial Narrow" panose="020B0606020202030204" pitchFamily="34" charset="0"/>
              </a:rPr>
              <a:t>ein </a:t>
            </a:r>
            <a:r>
              <a:rPr lang="de-CH" altLang="de-DE" sz="1250" dirty="0">
                <a:latin typeface="Arial Narrow" panose="020B0606020202030204" pitchFamily="34" charset="0"/>
              </a:rPr>
              <a:t>Nettovermögen II </a:t>
            </a:r>
            <a:r>
              <a:rPr lang="de-CH" altLang="de-DE" sz="1250" dirty="0" smtClean="0">
                <a:latin typeface="Arial Narrow" panose="020B0606020202030204" pitchFamily="34" charset="0"/>
              </a:rPr>
              <a:t>von</a:t>
            </a:r>
            <a:br>
              <a:rPr lang="de-CH" altLang="de-DE" sz="1250" dirty="0" smtClean="0">
                <a:latin typeface="Arial Narrow" panose="020B0606020202030204" pitchFamily="34" charset="0"/>
              </a:rPr>
            </a:br>
            <a:r>
              <a:rPr lang="de-CH" altLang="de-DE" sz="1250" b="1" dirty="0" smtClean="0">
                <a:latin typeface="Arial Narrow" panose="020B0606020202030204" pitchFamily="34" charset="0"/>
              </a:rPr>
              <a:t>8'907 Franken/Kopf</a:t>
            </a:r>
            <a:r>
              <a:rPr lang="de-CH" altLang="de-DE" sz="1250" dirty="0" smtClean="0">
                <a:latin typeface="Arial Narrow" panose="020B0606020202030204" pitchFamily="34" charset="0"/>
              </a:rPr>
              <a:t> </a:t>
            </a:r>
            <a:r>
              <a:rPr lang="de-CH" altLang="de-DE" sz="1250" dirty="0">
                <a:latin typeface="Arial Narrow" panose="020B0606020202030204" pitchFamily="34" charset="0"/>
              </a:rPr>
              <a:t>aus.</a:t>
            </a:r>
          </a:p>
          <a:p>
            <a:pPr marL="193675" indent="-193675">
              <a:spcBef>
                <a:spcPts val="0"/>
              </a:spcBef>
              <a:spcAft>
                <a:spcPts val="8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dirty="0">
                <a:latin typeface="Arial Narrow" panose="020B0606020202030204" pitchFamily="34" charset="0"/>
              </a:rPr>
              <a:t>Der Spielraum bis zum Schwellenwert der Schuldenbremse ist gross und lässt die grosse Investitionstätigkeit zu.</a:t>
            </a:r>
          </a:p>
        </p:txBody>
      </p:sp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437099"/>
              </p:ext>
            </p:extLst>
          </p:nvPr>
        </p:nvGraphicFramePr>
        <p:xfrm>
          <a:off x="207869" y="1807356"/>
          <a:ext cx="8819590" cy="4512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24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1026448"/>
            <a:ext cx="8928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Würdigung und Ausblick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4</a:t>
            </a:r>
            <a:endParaRPr lang="de-CH" sz="10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392917" y="1590231"/>
            <a:ext cx="2793466" cy="5062429"/>
            <a:chOff x="392917" y="1590231"/>
            <a:chExt cx="2793466" cy="5062429"/>
          </a:xfrm>
        </p:grpSpPr>
        <p:sp>
          <p:nvSpPr>
            <p:cNvPr id="10" name="Rechteck 9"/>
            <p:cNvSpPr/>
            <p:nvPr/>
          </p:nvSpPr>
          <p:spPr>
            <a:xfrm>
              <a:off x="392917" y="4060660"/>
              <a:ext cx="2772000" cy="25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7" b="18661"/>
            <a:stretch/>
          </p:blipFill>
          <p:spPr>
            <a:xfrm>
              <a:off x="392917" y="2294756"/>
              <a:ext cx="2772000" cy="16912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/>
          </p:spPr>
        </p:pic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92917" y="1590231"/>
              <a:ext cx="2606739" cy="61555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Abschluss 2023:</a:t>
              </a:r>
              <a:b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</a:br>
              <a: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Grund zur Freude!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hteck 2"/>
            <p:cNvSpPr/>
            <p:nvPr/>
          </p:nvSpPr>
          <p:spPr>
            <a:xfrm>
              <a:off x="407367" y="4113225"/>
              <a:ext cx="2779016" cy="2154436"/>
            </a:xfrm>
            <a:prstGeom prst="rect">
              <a:avLst/>
            </a:prstGeom>
          </p:spPr>
          <p:txBody>
            <a:bodyPr wrap="square" lIns="108000" tIns="0" rIns="10800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DE" altLang="de-DE" sz="13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Der Abschluss 2023 ist einmal mehr hoch erfreulich:</a:t>
              </a:r>
              <a:endParaRPr lang="de-DE" altLang="de-DE" sz="13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176213" indent="-176213"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de-DE" altLang="de-DE" sz="13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Die Stadt verzeichnet dank Rekord-Steuererträgen das beste Ergebnis ihrer Geschichte!</a:t>
              </a:r>
            </a:p>
            <a:p>
              <a:pPr marL="176213" indent="-176213"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de-DE" altLang="de-DE" sz="1300" spc="-1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Eigenkapital steigt auf &gt;488 Mio. Fr.</a:t>
              </a:r>
            </a:p>
            <a:p>
              <a:pPr marL="176213" indent="-176213"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de-DE" altLang="de-DE" sz="13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Nettovermögen steigt auf 8'907 Fr./Kopf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300" u="sng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Die </a:t>
              </a:r>
              <a:r>
                <a:rPr lang="de-CH" altLang="de-DE" sz="1300" u="sng" dirty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Stadt </a:t>
              </a:r>
              <a:r>
                <a:rPr lang="de-CH" altLang="de-DE" sz="1300" u="sng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ist attraktiv für Unternehmen sowie für Bewohnerinnen und Bewohner.</a:t>
              </a:r>
              <a:endParaRPr lang="de-CH" altLang="de-DE" sz="1300" u="sng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6148663" y="1590231"/>
            <a:ext cx="2772000" cy="5062429"/>
            <a:chOff x="6148663" y="1590231"/>
            <a:chExt cx="2772000" cy="5062429"/>
          </a:xfrm>
        </p:grpSpPr>
        <p:pic>
          <p:nvPicPr>
            <p:cNvPr id="3074" name="Picture 2" descr="Top-Tipps zur Risikominderung für Projektmanager im Bauwesen | Blog Wrik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0" t="6502" r="1475"/>
            <a:stretch/>
          </p:blipFill>
          <p:spPr bwMode="auto">
            <a:xfrm>
              <a:off x="6148663" y="2294756"/>
              <a:ext cx="2772000" cy="168947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hteck 29"/>
            <p:cNvSpPr/>
            <p:nvPr/>
          </p:nvSpPr>
          <p:spPr>
            <a:xfrm>
              <a:off x="6148663" y="4060660"/>
              <a:ext cx="2772000" cy="25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6148663" y="1590231"/>
              <a:ext cx="2659535" cy="61555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Auch in guten Zeiten: Nicht übermütig werden.</a:t>
              </a:r>
              <a:endParaRPr lang="de-CH" altLang="de-DE" sz="2000" dirty="0" smtClean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6176721" y="4113225"/>
              <a:ext cx="2631477" cy="2000548"/>
            </a:xfrm>
            <a:prstGeom prst="rect">
              <a:avLst/>
            </a:prstGeom>
          </p:spPr>
          <p:txBody>
            <a:bodyPr wrap="square" lIns="108000" tIns="0" rIns="10800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3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Das grösste finanzpolitische Risiko bleibt die Volatilität der Unternehmens-steuern. Zur Abfederung dieses Risikos werden Reserven gebildet.</a:t>
              </a:r>
              <a:endParaRPr lang="de-CH" altLang="de-DE" sz="13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3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Zudem setzt sich der Stadtrat weiterhin zusammen mit der Regierung für eine wirtschaftsfreundliche Standortpolitik ein.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300" u="sng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Die Stadt hat ihre Risiken im Griff.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9026537" y="1590231"/>
            <a:ext cx="2772000" cy="5062429"/>
            <a:chOff x="9026537" y="1590231"/>
            <a:chExt cx="2772000" cy="5062429"/>
          </a:xfrm>
        </p:grpSpPr>
        <p:pic>
          <p:nvPicPr>
            <p:cNvPr id="2052" name="Picture 4" descr="Konjunktur: Was ein Abschwung für die digitale Wirtschaft bedeutet -  HORIZONT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9" r="97"/>
            <a:stretch/>
          </p:blipFill>
          <p:spPr bwMode="auto">
            <a:xfrm>
              <a:off x="9026537" y="2294756"/>
              <a:ext cx="2772000" cy="16900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hteck 33"/>
            <p:cNvSpPr/>
            <p:nvPr/>
          </p:nvSpPr>
          <p:spPr>
            <a:xfrm>
              <a:off x="9026537" y="4060660"/>
              <a:ext cx="2772000" cy="25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9026537" y="1590231"/>
              <a:ext cx="2757815" cy="61555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Wie lange noch geht es aufwärts?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9053694" y="4117483"/>
              <a:ext cx="2631480" cy="2323713"/>
            </a:xfrm>
            <a:prstGeom prst="rect">
              <a:avLst/>
            </a:prstGeom>
          </p:spPr>
          <p:txBody>
            <a:bodyPr wrap="square" lIns="108000" tIns="0" rIns="10800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3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Nach zehn Jahren der fast ununter-brochenen Überschüsse (Ausnahme 2018) wachsen die Ansprüche und Begehrlichkeiten für neue Ausgaben ― und das nicht nur bei den Investitionen (explizite Strategie des Stadtrates), sondern auch bei den wiederkehrenden, laufenden Ausgaben.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300" u="sng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Der haushälterische Umgang mit Steuergeldern bleibt auch in guten Zeiten sehr wichtig.</a:t>
              </a:r>
              <a:endParaRPr lang="de-CH" altLang="de-DE" sz="13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1256264" y="2380670"/>
              <a:ext cx="4507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48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Bahnschrift SemiBold" panose="020B0502040204020203" pitchFamily="34" charset="0"/>
                </a:rPr>
                <a:t>?</a:t>
              </a:r>
              <a:endParaRPr lang="de-CH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263300" y="1590231"/>
            <a:ext cx="2779998" cy="5062429"/>
            <a:chOff x="3263300" y="1590231"/>
            <a:chExt cx="2779998" cy="5062429"/>
          </a:xfrm>
        </p:grpSpPr>
        <p:sp>
          <p:nvSpPr>
            <p:cNvPr id="32" name="Rechteck 31"/>
            <p:cNvSpPr/>
            <p:nvPr/>
          </p:nvSpPr>
          <p:spPr>
            <a:xfrm>
              <a:off x="3270790" y="4060660"/>
              <a:ext cx="2772000" cy="25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263300" y="1590231"/>
              <a:ext cx="2551900" cy="61555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Investitionsoffensive nimmt Fahrt auf!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3299746" y="4140567"/>
              <a:ext cx="2631479" cy="2477601"/>
            </a:xfrm>
            <a:prstGeom prst="rect">
              <a:avLst/>
            </a:prstGeom>
          </p:spPr>
          <p:txBody>
            <a:bodyPr wrap="square" lIns="108000" tIns="0" rIns="10800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3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Die Stadt investiert aus Überzeugung, und zwar so viel wie noch nie.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3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Die Investitionspipeline (&gt;500 Mio. Fr.) ist voll und die Stadt funktioniert wie eine gut geölte Umsetzungsmaschine.</a:t>
              </a:r>
              <a:endParaRPr lang="de-CH" altLang="de-DE" sz="13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300" u="sng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Die </a:t>
              </a:r>
              <a:r>
                <a:rPr lang="de-CH" altLang="de-DE" sz="1300" u="sng" dirty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Stadt bleibt finanziell und </a:t>
              </a:r>
              <a:r>
                <a:rPr lang="de-CH" altLang="de-DE" sz="1300" u="sng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personell </a:t>
              </a:r>
              <a:r>
                <a:rPr lang="de-CH" altLang="de-DE" sz="1300" u="sng" dirty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stark gefordert, um die Vielzahl an Projekten </a:t>
              </a:r>
              <a:r>
                <a:rPr lang="de-CH" altLang="de-DE" sz="1300" u="sng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erfolgreich umzusetzen.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300" u="sng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Die Investitionen in die Infrastruktur erhöhen die Standortattraktivität und die Lebensqualität.</a:t>
              </a:r>
              <a:endParaRPr lang="de-CH" altLang="de-DE" sz="1300" u="sng" dirty="0" smtClean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6"/>
            <a:srcRect t="5004" b="7972"/>
            <a:stretch/>
          </p:blipFill>
          <p:spPr>
            <a:xfrm>
              <a:off x="3263300" y="2294756"/>
              <a:ext cx="2779998" cy="1692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488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007108"/>
              </p:ext>
            </p:extLst>
          </p:nvPr>
        </p:nvGraphicFramePr>
        <p:xfrm>
          <a:off x="8037575" y="1590618"/>
          <a:ext cx="3718122" cy="39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5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Kennzahlen Rechnung 2023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Aufwand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269.6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Ertrag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314.8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spc="-1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Ergebnis (nach Einlage </a:t>
                      </a:r>
                      <a:r>
                        <a:rPr lang="de-CH" sz="1300" b="1" spc="-1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Reserven)</a:t>
                      </a:r>
                      <a:endParaRPr lang="de-CH" sz="1300" b="1" spc="-1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+5.5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Nettoinvestitionen inkl. FV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43.9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Selbstfinanzierung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62.8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Selbstfinanzierungsgrad </a:t>
                      </a:r>
                      <a:r>
                        <a:rPr lang="de-CH" sz="13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(ohne FV)</a:t>
                      </a:r>
                      <a:endParaRPr lang="de-CH" sz="13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147.5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%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Finanzierungsüberschuss </a:t>
                      </a:r>
                      <a:r>
                        <a:rPr lang="de-CH" sz="13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(ohne FV)</a:t>
                      </a:r>
                      <a:endParaRPr lang="de-CH" sz="13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20.2 </a:t>
                      </a:r>
                      <a:r>
                        <a:rPr lang="de-CH" sz="13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Nettovermögen II</a:t>
                      </a:r>
                      <a:r>
                        <a:rPr lang="de-CH" sz="13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pro Kopf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8'907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Bruttoverschuldung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176.8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Eigenkapital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488.2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959539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7367" y="1600919"/>
            <a:ext cx="7101015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Stadt verzeichnet 2023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das beste Ergebnis ihrer Geschichte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  <a:p>
            <a:pPr marL="2857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Dank der erfolgreichen Umsetzung der Unternehmenssteuerreform verzeichnet die Stadt einmal mehr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Rekorderträge bei den Unternehmenssteuern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(79.3 Mio. Franken).</a:t>
            </a:r>
          </a:p>
          <a:p>
            <a:pPr marL="2857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Der Stadtrat nutzt die neue Rechtsgrundlage und das stark positive operative Ergebnis zur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Neuorganisation der Reserven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 Im Fokus der Reserven bleiben der Ausgleich von Schwankungen bei Unternehmenssteuern und die Vorfinanzierung von Grossprojekten.</a:t>
            </a: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Nach der </a:t>
            </a:r>
            <a:r>
              <a:rPr lang="de-CH" altLang="de-DE" sz="15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Äufnung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finanzpolitischer Reserven wird ein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Überschuss von 5.5 Mio. Franken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ausgewiesen.</a:t>
            </a:r>
            <a:endParaRPr lang="de-CH" altLang="de-DE" sz="15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Der </a:t>
            </a:r>
            <a:r>
              <a:rPr lang="de-CH" altLang="de-DE" sz="1500" b="1" dirty="0">
                <a:latin typeface="Arial Narrow" panose="020B0606020202030204" pitchFamily="34" charset="0"/>
                <a:cs typeface="Arial" panose="020B0604020202020204" pitchFamily="34" charset="0"/>
              </a:rPr>
              <a:t>ursprünglich budgetierte Sach- und Personalaufwand </a:t>
            </a: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</a:rPr>
              <a:t>wird trotz Nach- und Exekutivkrediten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dank </a:t>
            </a: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</a:rPr>
              <a:t>haushälterischem Umgang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unterschritten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 Der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CH" altLang="de-DE" sz="1500" b="1" dirty="0">
                <a:latin typeface="Arial Narrow" panose="020B0606020202030204" pitchFamily="34" charset="0"/>
                <a:cs typeface="Arial" panose="020B0604020202020204" pitchFamily="34" charset="0"/>
              </a:rPr>
              <a:t>Personalbestand steigt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erneut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im </a:t>
            </a: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</a:rPr>
              <a:t>Vorjahresvergleich um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21.5 FTE. Die Stadt zählt 1'402 Mitarbeiterinnen und Mitarbeiter.</a:t>
            </a:r>
          </a:p>
          <a:p>
            <a:pPr marL="2857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Der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Investitionskurs nimmt Fahrt auf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: 2023 werden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Nettoinvestitionen von 43.9 Mio. Franken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ausgewiesen. Die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Umsetzungsquote liegt bei hervorragenden 89%.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20 grössten Projekte im Verantwortungsbereich der Stadt (inkl. Betriebe und KSS) weisen ein Investitionsvolumen von zusammen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&gt;500 Mio. Franken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aus. Neben der ausreichenden Finanzierung braucht die Stadt weiterhin engagiertes und kompetentes Personal zur Umsetzung der zahlreichen Projekte.</a:t>
            </a:r>
          </a:p>
          <a:p>
            <a:pPr marL="285750" lvl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Finanzkennzahlen zeigen, dass die Stadt finanziell kerngesund ist: Das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Nettovermögen II steigt auf 8'907 Fr./Kopf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 Das </a:t>
            </a: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Eigenkapital liegt bei 488.2 Mio. Franken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de-CH" altLang="de-DE" sz="1500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7368" y="1026448"/>
            <a:ext cx="11449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Das Wichtigste zur Jahresrechnung 2023 in Kürze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1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4379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tadtschaffhau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5949280"/>
            <a:ext cx="2194436" cy="5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95401" y="914865"/>
            <a:ext cx="84962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b="1" dirty="0">
                <a:solidFill>
                  <a:schemeClr val="bg1"/>
                </a:solidFill>
              </a:rPr>
              <a:t>Jahresrechnung 2023</a:t>
            </a:r>
            <a:br>
              <a:rPr lang="de-DE" altLang="de-DE" b="1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Medieninformation vom 3. April 2024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09600" y="3717032"/>
            <a:ext cx="193481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Daniel Preisig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Stadtrat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Finanzreferat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Fronwagplatz 24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CH-8200 </a:t>
            </a: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Schaffhausen</a:t>
            </a:r>
            <a:b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52 632 52 12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Mobil +41 79 330 74 75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u="sng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daniel.preisig@stsh.ch</a:t>
            </a:r>
            <a:r>
              <a:rPr lang="de-CH" sz="1100" dirty="0">
                <a:solidFill>
                  <a:srgbClr val="2F5496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de-CH" sz="1100" dirty="0">
                <a:solidFill>
                  <a:srgbClr val="2F5496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de-CH" alt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83781" y="3717032"/>
            <a:ext cx="193481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Ralph Kolb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Bereichsleiter Finanzen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Zentralverwaltung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Stadthausgasse 10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CH-8200 Schaffhausen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52 632 52 42</a:t>
            </a:r>
          </a:p>
          <a:p>
            <a:r>
              <a:rPr lang="de-CH" sz="1100" u="sng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ralph.kolb@stsh.ch </a:t>
            </a:r>
            <a:endParaRPr lang="de-CH" sz="1100" u="sng" dirty="0">
              <a:solidFill>
                <a:srgbClr val="808080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403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2744223" y="1696172"/>
            <a:ext cx="2160000" cy="409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/>
          <p:cNvSpPr/>
          <p:nvPr/>
        </p:nvSpPr>
        <p:spPr>
          <a:xfrm>
            <a:off x="446118" y="1696172"/>
            <a:ext cx="2160000" cy="409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Rechteck 24"/>
          <p:cNvSpPr/>
          <p:nvPr/>
        </p:nvSpPr>
        <p:spPr>
          <a:xfrm>
            <a:off x="5042328" y="1696172"/>
            <a:ext cx="2160000" cy="409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Rechteck 25"/>
          <p:cNvSpPr/>
          <p:nvPr/>
        </p:nvSpPr>
        <p:spPr>
          <a:xfrm>
            <a:off x="7340433" y="1696172"/>
            <a:ext cx="2160000" cy="409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Rechteck 27"/>
          <p:cNvSpPr/>
          <p:nvPr/>
        </p:nvSpPr>
        <p:spPr>
          <a:xfrm>
            <a:off x="9638538" y="1696172"/>
            <a:ext cx="2160000" cy="409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2" name="Textfeld 21"/>
          <p:cNvSpPr txBox="1"/>
          <p:nvPr/>
        </p:nvSpPr>
        <p:spPr>
          <a:xfrm>
            <a:off x="407367" y="1026448"/>
            <a:ext cx="101531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Auf einen Blick: Eindrückliche Zahlen der Jahresrechnung 2023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1</a:t>
            </a:r>
            <a:endParaRPr lang="de-CH" sz="1000" dirty="0"/>
          </a:p>
        </p:txBody>
      </p:sp>
      <p:sp>
        <p:nvSpPr>
          <p:cNvPr id="38" name="Textfeld 37"/>
          <p:cNvSpPr txBox="1"/>
          <p:nvPr/>
        </p:nvSpPr>
        <p:spPr>
          <a:xfrm>
            <a:off x="5232528" y="1856352"/>
            <a:ext cx="259689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5000" b="1" dirty="0" smtClean="0">
                <a:solidFill>
                  <a:srgbClr val="0070C0"/>
                </a:solidFill>
              </a:rPr>
              <a:t>89%</a:t>
            </a:r>
            <a:endParaRPr lang="de-CH" sz="1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83520" y="3182029"/>
            <a:ext cx="1863466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Erfolgreiche Steuer-reformen führen zu </a:t>
            </a:r>
            <a:r>
              <a:rPr lang="de-CH" sz="15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Rekorderträgen</a:t>
            </a:r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hohen Erträge sind die Grundlage für unsere Investitionskraft und unseren Wohlstand. Gleichzeitig besteht ein hohes </a:t>
            </a:r>
            <a:r>
              <a:rPr lang="de-CH" sz="150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Klumpenrisiko</a:t>
            </a:r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  <a:endParaRPr lang="de-CH" sz="15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83519" y="2622649"/>
            <a:ext cx="19587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Unternehmenssteuern</a:t>
            </a:r>
            <a:endParaRPr lang="de-CH" sz="18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865901" y="2622649"/>
            <a:ext cx="18477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Operatives Ergebnis</a:t>
            </a:r>
            <a:endParaRPr lang="de-CH" sz="1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9799556" y="1616770"/>
            <a:ext cx="1858867" cy="1009023"/>
            <a:chOff x="9799556" y="1616770"/>
            <a:chExt cx="1858867" cy="1009023"/>
          </a:xfrm>
        </p:grpSpPr>
        <p:sp>
          <p:nvSpPr>
            <p:cNvPr id="40" name="Textfeld 39"/>
            <p:cNvSpPr txBox="1"/>
            <p:nvPr/>
          </p:nvSpPr>
          <p:spPr>
            <a:xfrm>
              <a:off x="9799556" y="1856352"/>
              <a:ext cx="1720596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5000" b="1" dirty="0" smtClean="0">
                  <a:solidFill>
                    <a:srgbClr val="0070C0"/>
                  </a:solidFill>
                </a:rPr>
                <a:t>8'907</a:t>
              </a:r>
              <a:endParaRPr lang="de-CH" sz="18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 rot="16200000">
              <a:off x="11116392" y="1943357"/>
              <a:ext cx="86861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4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Fr./Kopf</a:t>
              </a:r>
              <a:endParaRPr lang="de-CH" sz="14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7515413" y="1856352"/>
            <a:ext cx="1742375" cy="769441"/>
            <a:chOff x="7515413" y="1856352"/>
            <a:chExt cx="1742375" cy="769441"/>
          </a:xfrm>
        </p:grpSpPr>
        <p:sp>
          <p:nvSpPr>
            <p:cNvPr id="39" name="Textfeld 38"/>
            <p:cNvSpPr txBox="1"/>
            <p:nvPr/>
          </p:nvSpPr>
          <p:spPr>
            <a:xfrm>
              <a:off x="7515413" y="1856352"/>
              <a:ext cx="1565616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5000" b="1" dirty="0" smtClean="0">
                  <a:solidFill>
                    <a:srgbClr val="0070C0"/>
                  </a:solidFill>
                </a:rPr>
                <a:t>&gt;500</a:t>
              </a:r>
              <a:endParaRPr lang="de-CH" sz="18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 rot="16200000">
              <a:off x="8838069" y="2065669"/>
              <a:ext cx="6239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4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Mio. Fr.</a:t>
              </a:r>
              <a:endParaRPr lang="de-CH" sz="14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2865901" y="1856352"/>
            <a:ext cx="1912801" cy="769441"/>
            <a:chOff x="2865901" y="1856352"/>
            <a:chExt cx="1912801" cy="769441"/>
          </a:xfrm>
        </p:grpSpPr>
        <p:sp>
          <p:nvSpPr>
            <p:cNvPr id="37" name="Textfeld 36"/>
            <p:cNvSpPr txBox="1"/>
            <p:nvPr/>
          </p:nvSpPr>
          <p:spPr>
            <a:xfrm>
              <a:off x="2865901" y="1856352"/>
              <a:ext cx="1757614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5000" b="1" dirty="0" smtClean="0">
                  <a:solidFill>
                    <a:srgbClr val="0070C0"/>
                  </a:solidFill>
                </a:rPr>
                <a:t>+50.3</a:t>
              </a:r>
              <a:endParaRPr lang="de-CH" sz="18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 rot="16200000">
              <a:off x="4358983" y="2065669"/>
              <a:ext cx="6239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4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Mio. Fr.</a:t>
              </a:r>
              <a:endParaRPr lang="de-CH" sz="14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583519" y="1856352"/>
            <a:ext cx="1518395" cy="769441"/>
            <a:chOff x="583519" y="1856352"/>
            <a:chExt cx="1518395" cy="769441"/>
          </a:xfrm>
        </p:grpSpPr>
        <p:sp>
          <p:nvSpPr>
            <p:cNvPr id="2" name="Textfeld 1"/>
            <p:cNvSpPr txBox="1"/>
            <p:nvPr/>
          </p:nvSpPr>
          <p:spPr>
            <a:xfrm>
              <a:off x="583519" y="1856352"/>
              <a:ext cx="1316999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5000" b="1" dirty="0" smtClean="0">
                  <a:solidFill>
                    <a:srgbClr val="0070C0"/>
                  </a:solidFill>
                </a:rPr>
                <a:t>79.3</a:t>
              </a:r>
              <a:endParaRPr lang="de-CH" sz="18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 rot="16200000">
              <a:off x="1682195" y="2065669"/>
              <a:ext cx="6239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4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Mio. Fr.</a:t>
              </a:r>
              <a:endParaRPr lang="de-CH" sz="14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5198444" y="2622649"/>
            <a:ext cx="18477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Umsetzungsquote</a:t>
            </a:r>
            <a:endParaRPr lang="de-CH" sz="1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512001" y="2622649"/>
            <a:ext cx="18477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Projektpipeline</a:t>
            </a:r>
            <a:endParaRPr lang="de-CH" sz="1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9794654" y="2622649"/>
            <a:ext cx="18477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Nettovermögen</a:t>
            </a:r>
            <a:endParaRPr lang="de-CH" sz="1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865901" y="3182028"/>
            <a:ext cx="1958754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Stadt verzeichnet das </a:t>
            </a:r>
            <a:r>
              <a:rPr lang="de-CH" sz="15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beste Ergebnis ihrer Geschichte</a:t>
            </a:r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Nach der Neuorganisation der Reserven wird ein Er-</a:t>
            </a:r>
            <a:r>
              <a:rPr lang="de-CH" sz="150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gebnis</a:t>
            </a:r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von 5.5 Mio. Fr. aus-gewiesen. Reserven wer-den gegen das Schwan-</a:t>
            </a:r>
            <a:r>
              <a:rPr lang="de-CH" sz="150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kungsrisiko</a:t>
            </a:r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bei den Steuern und für die Vorfinanzierung von Investitionen gebildet.</a:t>
            </a:r>
            <a:endParaRPr lang="de-CH" sz="15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5142950" y="3182029"/>
            <a:ext cx="1958754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Rekord auch bei der Umsetzungsquote!</a:t>
            </a:r>
          </a:p>
          <a:p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Stadt ist dank der Professionalisierung des Projektmanagements und dem hohen Engagement der Mitarbeitenden eine </a:t>
            </a:r>
            <a:r>
              <a:rPr lang="de-CH" sz="15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gut geölte Investitions-maschine</a:t>
            </a:r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! 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7473322" y="3143236"/>
            <a:ext cx="195875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5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Es stehen viele Gross-projekte an</a:t>
            </a:r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: Hallenbad,</a:t>
            </a:r>
            <a:b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E-Bus, Schulhausbauten, Rheinufer, Kammgarn, </a:t>
            </a:r>
            <a:r>
              <a:rPr lang="de-CH" sz="150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Stadthausgeviert</a:t>
            </a:r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usw.</a:t>
            </a:r>
          </a:p>
          <a:p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Alle Grossprojekte der Stadt und ihrer Betriebe machen zusammen ein Investitionsvolumen von &gt;500 Mio. Franken aus.</a:t>
            </a:r>
            <a:endParaRPr lang="de-CH" sz="15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9794654" y="3143236"/>
            <a:ext cx="1847767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500" u="sng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Stadt steht finanziell kerngesund da</a:t>
            </a:r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: Statt einer Nettoverschuldung (wie viele andere Gemein-wesen) weisen wir ein Nettovermögen aus.</a:t>
            </a:r>
          </a:p>
          <a:p>
            <a:r>
              <a:rPr lang="de-CH" sz="15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Das Eigenkapital steigt auf 488 Mio. Franken (ohne Betriebe).</a:t>
            </a:r>
            <a:endParaRPr lang="de-CH" sz="15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8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25" grpId="0" animBg="1"/>
      <p:bldP spid="26" grpId="0" animBg="1"/>
      <p:bldP spid="28" grpId="0" animBg="1"/>
      <p:bldP spid="38" grpId="0"/>
      <p:bldP spid="19" grpId="0"/>
      <p:bldP spid="20" grpId="0"/>
      <p:bldP spid="24" grpId="0"/>
      <p:bldP spid="35" grpId="0"/>
      <p:bldP spid="36" grpId="0"/>
      <p:bldP spid="41" grpId="0"/>
      <p:bldP spid="42" grpId="0"/>
      <p:bldP spid="43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648777"/>
              </p:ext>
            </p:extLst>
          </p:nvPr>
        </p:nvGraphicFramePr>
        <p:xfrm>
          <a:off x="407830" y="1488141"/>
          <a:ext cx="8113172" cy="5369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2" name="Textfeld 21"/>
          <p:cNvSpPr txBox="1"/>
          <p:nvPr/>
        </p:nvSpPr>
        <p:spPr>
          <a:xfrm>
            <a:off x="407367" y="931745"/>
            <a:ext cx="101531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Ergebnisbrücke: Überschuss von 5.5 Mio. Fr. statt Defizit wie budgetiert.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2.1.1</a:t>
            </a:r>
            <a:endParaRPr lang="de-CH" sz="1000" dirty="0"/>
          </a:p>
        </p:txBody>
      </p:sp>
      <p:sp>
        <p:nvSpPr>
          <p:cNvPr id="129" name="Text Box 4"/>
          <p:cNvSpPr txBox="1">
            <a:spLocks noChangeArrowheads="1"/>
          </p:cNvSpPr>
          <p:nvPr/>
        </p:nvSpPr>
        <p:spPr bwMode="auto">
          <a:xfrm>
            <a:off x="8930978" y="1488140"/>
            <a:ext cx="2857512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CH" altLang="de-DE" dirty="0" smtClean="0"/>
              <a:t> Analyse &amp; Fazit</a:t>
            </a:r>
            <a:endParaRPr lang="de-CH" altLang="de-DE" dirty="0"/>
          </a:p>
        </p:txBody>
      </p:sp>
      <p:sp>
        <p:nvSpPr>
          <p:cNvPr id="125" name="Text Box 4"/>
          <p:cNvSpPr txBox="1">
            <a:spLocks noChangeArrowheads="1"/>
          </p:cNvSpPr>
          <p:nvPr/>
        </p:nvSpPr>
        <p:spPr bwMode="auto">
          <a:xfrm>
            <a:off x="9054133" y="1848180"/>
            <a:ext cx="2639425" cy="336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tabLst>
                <a:tab pos="1612900" algn="l"/>
              </a:tabLst>
            </a:pPr>
            <a:r>
              <a:rPr lang="de-CH" altLang="de-DE" sz="1250" b="1" dirty="0" smtClean="0">
                <a:latin typeface="Arial Narrow" panose="020B0606020202030204" pitchFamily="34" charset="0"/>
              </a:rPr>
              <a:t>Hauptgründe für das gute Ergebnis:</a:t>
            </a:r>
          </a:p>
          <a:p>
            <a:pPr marL="177800" indent="-177800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latin typeface="Arial Narrow" panose="020B0606020202030204" pitchFamily="34" charset="0"/>
              </a:rPr>
              <a:t>Der ursprünglich budgetierte Sach- und Personalaufwand wird trotz Nach- und Exekutivkrediten von 10.3 Mio. Franken dank haushälterischem Umgang unterschritten.</a:t>
            </a:r>
          </a:p>
          <a:p>
            <a:pPr marL="177800" indent="-177800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latin typeface="Arial Narrow" panose="020B0606020202030204" pitchFamily="34" charset="0"/>
              </a:rPr>
              <a:t>deutlich höhere Erträge bei den Steuererträgen natürlicher Personen</a:t>
            </a:r>
            <a:endParaRPr lang="de-CH" altLang="de-DE" sz="1250" b="1" dirty="0">
              <a:latin typeface="Arial Narrow" panose="020B0606020202030204" pitchFamily="34" charset="0"/>
            </a:endParaRPr>
          </a:p>
          <a:p>
            <a:pPr marL="177800" indent="-177800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latin typeface="Arial Narrow" panose="020B0606020202030204" pitchFamily="34" charset="0"/>
              </a:rPr>
              <a:t>signifikant höhere Einnahmen bei den Unternehmenssteuern</a:t>
            </a:r>
          </a:p>
          <a:p>
            <a:pPr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tabLst>
                <a:tab pos="177800" algn="l"/>
                <a:tab pos="1612900" algn="l"/>
              </a:tabLst>
            </a:pPr>
            <a:endParaRPr lang="de-CH" altLang="de-DE" sz="800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tabLst>
                <a:tab pos="177800" algn="l"/>
                <a:tab pos="1612900" algn="l"/>
              </a:tabLst>
            </a:pPr>
            <a:r>
              <a:rPr lang="de-CH" altLang="de-DE" sz="1250" b="1" dirty="0">
                <a:latin typeface="Arial Narrow" panose="020B0606020202030204" pitchFamily="34" charset="0"/>
              </a:rPr>
              <a:t>Fazit:</a:t>
            </a:r>
          </a:p>
          <a:p>
            <a:pPr marL="177800" indent="-177800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tabLst>
                <a:tab pos="177800" algn="l"/>
                <a:tab pos="1612900" algn="l"/>
              </a:tabLst>
            </a:pPr>
            <a:r>
              <a:rPr lang="de-CH" altLang="de-DE" sz="1250" b="1" dirty="0">
                <a:latin typeface="Arial Narrow" panose="020B0606020202030204" pitchFamily="34" charset="0"/>
                <a:sym typeface="Wingdings" panose="05000000000000000000" pitchFamily="2" charset="2"/>
              </a:rPr>
              <a:t>	</a:t>
            </a:r>
            <a:r>
              <a:rPr lang="de-CH" altLang="de-DE" sz="1250" b="1" dirty="0" smtClean="0">
                <a:latin typeface="Arial Narrow" panose="020B0606020202030204" pitchFamily="34" charset="0"/>
              </a:rPr>
              <a:t>Die Stadt hat die Finanzen im Griff.</a:t>
            </a:r>
            <a:endParaRPr lang="de-CH" altLang="de-DE" sz="1250" b="1" dirty="0">
              <a:latin typeface="Arial Narrow" panose="020B0606020202030204" pitchFamily="34" charset="0"/>
            </a:endParaRPr>
          </a:p>
          <a:p>
            <a:pPr marL="177800" indent="-177800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	</a:t>
            </a:r>
            <a:r>
              <a:rPr lang="de-CH" altLang="de-DE" sz="1250" b="1" dirty="0" smtClean="0">
                <a:latin typeface="Arial Narrow" panose="020B0606020202030204" pitchFamily="34" charset="0"/>
              </a:rPr>
              <a:t>Ohne die Neuorganisation der Reserven </a:t>
            </a:r>
            <a:r>
              <a:rPr lang="de-CH" altLang="de-DE" sz="1250" b="1" dirty="0">
                <a:latin typeface="Arial Narrow" panose="020B0606020202030204" pitchFamily="34" charset="0"/>
              </a:rPr>
              <a:t>läge das Ergebnis bei sehr guten </a:t>
            </a:r>
            <a:r>
              <a:rPr lang="de-CH" altLang="de-DE" sz="1250" b="1" dirty="0" smtClean="0">
                <a:latin typeface="Arial Narrow" panose="020B0606020202030204" pitchFamily="34" charset="0"/>
              </a:rPr>
              <a:t>+50.8 </a:t>
            </a:r>
            <a:r>
              <a:rPr lang="de-CH" altLang="de-DE" sz="1250" b="1" dirty="0">
                <a:latin typeface="Arial Narrow" panose="020B0606020202030204" pitchFamily="34" charset="0"/>
              </a:rPr>
              <a:t>Mio. Franken</a:t>
            </a:r>
            <a:r>
              <a:rPr lang="de-CH" altLang="de-DE" sz="1250" b="1" dirty="0" smtClean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30" name="Rechteck 129"/>
          <p:cNvSpPr/>
          <p:nvPr/>
        </p:nvSpPr>
        <p:spPr>
          <a:xfrm>
            <a:off x="8930977" y="1488141"/>
            <a:ext cx="2857513" cy="39604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3" name="Rechteck 12"/>
          <p:cNvSpPr/>
          <p:nvPr/>
        </p:nvSpPr>
        <p:spPr>
          <a:xfrm>
            <a:off x="3756085" y="3345710"/>
            <a:ext cx="633389" cy="500312"/>
          </a:xfrm>
          <a:prstGeom prst="rect">
            <a:avLst/>
          </a:prstGeom>
          <a:pattFill prst="ltDnDiag">
            <a:fgClr>
              <a:srgbClr val="006600"/>
            </a:fgClr>
            <a:bgClr>
              <a:srgbClr val="009900"/>
            </a:bgClr>
          </a:patt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CH" sz="11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</a:rPr>
              <a:t>11.4</a:t>
            </a:r>
            <a:endParaRPr lang="de-CH" sz="11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2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2" name="Textfeld 21"/>
          <p:cNvSpPr txBox="1"/>
          <p:nvPr/>
        </p:nvSpPr>
        <p:spPr>
          <a:xfrm>
            <a:off x="407367" y="694676"/>
            <a:ext cx="1015312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Der Vergleich der Ergebnisse mit und ohne </a:t>
            </a:r>
            <a:r>
              <a:rPr lang="de-CH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Reservenverzerrungen</a:t>
            </a: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zeigt:</a:t>
            </a:r>
          </a:p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2023 schreibt die Stadt Schaffhausen das beste Ergebnis ihrer Geschichte!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2.1.2</a:t>
            </a:r>
            <a:endParaRPr lang="de-CH" sz="1000" dirty="0"/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743779"/>
              </p:ext>
            </p:extLst>
          </p:nvPr>
        </p:nvGraphicFramePr>
        <p:xfrm>
          <a:off x="407366" y="1585913"/>
          <a:ext cx="11391171" cy="4582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46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07368" y="936302"/>
            <a:ext cx="113772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Neue Rechtsgrundlage: Die Stadt organisiert die Reserven neu.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22" name="Textfeld 21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3.4.2</a:t>
            </a:r>
            <a:endParaRPr lang="de-CH" sz="1000" dirty="0"/>
          </a:p>
        </p:txBody>
      </p:sp>
      <p:graphicFrame>
        <p:nvGraphicFramePr>
          <p:cNvPr id="23" name="Diagramm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403196"/>
              </p:ext>
            </p:extLst>
          </p:nvPr>
        </p:nvGraphicFramePr>
        <p:xfrm>
          <a:off x="474104" y="1493749"/>
          <a:ext cx="5939575" cy="5228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hteck 1"/>
          <p:cNvSpPr/>
          <p:nvPr/>
        </p:nvSpPr>
        <p:spPr>
          <a:xfrm>
            <a:off x="6735650" y="1550652"/>
            <a:ext cx="5132231" cy="19543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1400" dirty="0">
                <a:solidFill>
                  <a:srgbClr val="0070C0"/>
                </a:solidFill>
                <a:latin typeface="Arial Narrow" panose="020B0606020202030204" pitchFamily="34" charset="0"/>
              </a:rPr>
              <a:t>Die neue kantonale Rechtsgrundlage nutzt der Stadtrat für eine </a:t>
            </a:r>
            <a:r>
              <a:rPr lang="de-CH" sz="14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Neuorganisation </a:t>
            </a:r>
            <a:r>
              <a:rPr lang="de-CH" sz="1400" dirty="0">
                <a:solidFill>
                  <a:srgbClr val="0070C0"/>
                </a:solidFill>
                <a:latin typeface="Arial Narrow" panose="020B0606020202030204" pitchFamily="34" charset="0"/>
              </a:rPr>
              <a:t>der </a:t>
            </a:r>
            <a:r>
              <a:rPr lang="de-CH" sz="14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finanzpolitischen Reserven:</a:t>
            </a:r>
          </a:p>
          <a:p>
            <a:pPr marL="195263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zwei bisherigen Schwankungsreserven für Unternehmenssteuern (STAF, OECD) werden in einer allgemeinen zusammengeführt.</a:t>
            </a:r>
          </a:p>
          <a:p>
            <a:pPr marL="195263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Für die Schulbauten Alpenblick und Steig werden Reserven gebildet und </a:t>
            </a:r>
            <a:r>
              <a:rPr lang="de-CH" sz="140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geäufnet</a:t>
            </a:r>
            <a:endParaRPr lang="de-CH" sz="14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195263" indent="-1952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4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Reserve für die Teilvorfinanzierung des Hallenbadneubaus bleibt bestehen.</a:t>
            </a:r>
            <a:endParaRPr lang="de-CH" sz="1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518074"/>
              </p:ext>
            </p:extLst>
          </p:nvPr>
        </p:nvGraphicFramePr>
        <p:xfrm>
          <a:off x="6735650" y="4037529"/>
          <a:ext cx="4945486" cy="1764000"/>
        </p:xfrm>
        <a:graphic>
          <a:graphicData uri="http://schemas.openxmlformats.org/drawingml/2006/table">
            <a:tbl>
              <a:tblPr firstRow="1" firstCol="1" bandRow="1"/>
              <a:tblGrid>
                <a:gridCol w="594580">
                  <a:extLst>
                    <a:ext uri="{9D8B030D-6E8A-4147-A177-3AD203B41FA5}">
                      <a16:colId xmlns:a16="http://schemas.microsoft.com/office/drawing/2014/main" val="2721559842"/>
                    </a:ext>
                  </a:extLst>
                </a:gridCol>
                <a:gridCol w="2904482">
                  <a:extLst>
                    <a:ext uri="{9D8B030D-6E8A-4147-A177-3AD203B41FA5}">
                      <a16:colId xmlns:a16="http://schemas.microsoft.com/office/drawing/2014/main" val="1883955755"/>
                    </a:ext>
                  </a:extLst>
                </a:gridCol>
                <a:gridCol w="367422">
                  <a:extLst>
                    <a:ext uri="{9D8B030D-6E8A-4147-A177-3AD203B41FA5}">
                      <a16:colId xmlns:a16="http://schemas.microsoft.com/office/drawing/2014/main" val="704990559"/>
                    </a:ext>
                  </a:extLst>
                </a:gridCol>
                <a:gridCol w="367422">
                  <a:extLst>
                    <a:ext uri="{9D8B030D-6E8A-4147-A177-3AD203B41FA5}">
                      <a16:colId xmlns:a16="http://schemas.microsoft.com/office/drawing/2014/main" val="2522008039"/>
                    </a:ext>
                  </a:extLst>
                </a:gridCol>
                <a:gridCol w="711580">
                  <a:extLst>
                    <a:ext uri="{9D8B030D-6E8A-4147-A177-3AD203B41FA5}">
                      <a16:colId xmlns:a16="http://schemas.microsoft.com/office/drawing/2014/main" val="3676019300"/>
                    </a:ext>
                  </a:extLst>
                </a:gridCol>
              </a:tblGrid>
              <a:tr h="209844">
                <a:tc rowSpan="2">
                  <a:txBody>
                    <a:bodyPr/>
                    <a:lstStyle/>
                    <a:p>
                      <a:pPr marL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Konto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Reserve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Recht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Bestand [Mio. Fr.]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997154"/>
                  </a:ext>
                </a:extLst>
              </a:tr>
              <a:tr h="169176"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058885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pPr marL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2940.02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Teilvorfinanzierung Hallenbadneubau KSS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12.0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920704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pPr marL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2940.05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Teilvorfinanzierung Schulanlage Steig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19.0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15224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pPr marL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2940.06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Teilvorfinanzierung Schulanlage Alpenblick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60.0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2473718"/>
                  </a:ext>
                </a:extLst>
              </a:tr>
              <a:tr h="276996">
                <a:tc>
                  <a:txBody>
                    <a:bodyPr/>
                    <a:lstStyle/>
                    <a:p>
                      <a:pPr marL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2940.07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Schwankungsreserve Unternehmenssteuern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de-CH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70.0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227251"/>
                  </a:ext>
                </a:extLst>
              </a:tr>
              <a:tr h="276996">
                <a:tc gridSpan="4">
                  <a:txBody>
                    <a:bodyPr/>
                    <a:lstStyle/>
                    <a:p>
                      <a:pPr marL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finanzpolitische Reserven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CH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161.0</a:t>
                      </a:r>
                      <a:endParaRPr lang="de-CH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085" marR="37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805214"/>
                  </a:ext>
                </a:extLst>
              </a:tr>
            </a:tbl>
          </a:graphicData>
        </a:graphic>
      </p:graphicFrame>
      <p:sp>
        <p:nvSpPr>
          <p:cNvPr id="13" name="Rechteck 12"/>
          <p:cNvSpPr/>
          <p:nvPr/>
        </p:nvSpPr>
        <p:spPr>
          <a:xfrm>
            <a:off x="6735650" y="3681528"/>
            <a:ext cx="500344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14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Übersicht der Reserven nach der Neuorganisation:</a:t>
            </a:r>
            <a:endParaRPr lang="de-CH" sz="1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803668"/>
              </p:ext>
            </p:extLst>
          </p:nvPr>
        </p:nvGraphicFramePr>
        <p:xfrm>
          <a:off x="412376" y="2002394"/>
          <a:ext cx="10721410" cy="374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407368" y="971202"/>
            <a:ext cx="89620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Unternehmenssteuerreformen führt zu neuen Rekorderträgen!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328248" y="495860"/>
            <a:ext cx="346024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3.1</a:t>
            </a:r>
            <a:endParaRPr lang="de-CH" sz="1000" dirty="0"/>
          </a:p>
        </p:txBody>
      </p:sp>
      <p:sp>
        <p:nvSpPr>
          <p:cNvPr id="18" name="Rechteck 17"/>
          <p:cNvSpPr/>
          <p:nvPr/>
        </p:nvSpPr>
        <p:spPr>
          <a:xfrm>
            <a:off x="822102" y="5901575"/>
            <a:ext cx="315533" cy="180304"/>
          </a:xfrm>
          <a:prstGeom prst="rect">
            <a:avLst/>
          </a:prstGeom>
          <a:pattFill prst="dkUpDiag">
            <a:fgClr>
              <a:srgbClr val="006600"/>
            </a:fgClr>
            <a:bgClr>
              <a:srgbClr val="3AB03A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feld 6"/>
          <p:cNvSpPr txBox="1"/>
          <p:nvPr/>
        </p:nvSpPr>
        <p:spPr>
          <a:xfrm>
            <a:off x="1232900" y="5905003"/>
            <a:ext cx="232463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100" dirty="0" smtClean="0">
                <a:latin typeface="Arial Narrow" panose="020B0606020202030204" pitchFamily="34" charset="0"/>
              </a:rPr>
              <a:t>Unternehmenssteuererträge</a:t>
            </a:r>
            <a:endParaRPr lang="de-CH" sz="1100" dirty="0">
              <a:latin typeface="Arial Narrow" panose="020B0606020202030204" pitchFamily="34" charset="0"/>
            </a:endParaRPr>
          </a:p>
        </p:txBody>
      </p:sp>
      <p:graphicFrame>
        <p:nvGraphicFramePr>
          <p:cNvPr id="17" name="Diagramm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5757975"/>
              </p:ext>
            </p:extLst>
          </p:nvPr>
        </p:nvGraphicFramePr>
        <p:xfrm>
          <a:off x="9777920" y="1240113"/>
          <a:ext cx="1620273" cy="1245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0" name="Gruppieren 9"/>
          <p:cNvGrpSpPr/>
          <p:nvPr/>
        </p:nvGrpSpPr>
        <p:grpSpPr>
          <a:xfrm>
            <a:off x="663403" y="3440844"/>
            <a:ext cx="5773066" cy="2641035"/>
            <a:chOff x="663403" y="3440844"/>
            <a:chExt cx="5773066" cy="2641035"/>
          </a:xfrm>
        </p:grpSpPr>
        <p:graphicFrame>
          <p:nvGraphicFramePr>
            <p:cNvPr id="15" name="Diagramm 1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02167986"/>
                </p:ext>
              </p:extLst>
            </p:nvPr>
          </p:nvGraphicFramePr>
          <p:xfrm>
            <a:off x="663403" y="3440844"/>
            <a:ext cx="1673859" cy="14104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" name="Rechteck 1"/>
            <p:cNvSpPr/>
            <p:nvPr/>
          </p:nvSpPr>
          <p:spPr>
            <a:xfrm>
              <a:off x="3683357" y="5901575"/>
              <a:ext cx="315533" cy="180304"/>
            </a:xfrm>
            <a:prstGeom prst="rect">
              <a:avLst/>
            </a:prstGeom>
            <a:pattFill prst="ltDnDiag">
              <a:fgClr>
                <a:srgbClr val="3AB03A"/>
              </a:fgClr>
              <a:bgClr>
                <a:schemeClr val="accent3">
                  <a:lumMod val="40000"/>
                  <a:lumOff val="60000"/>
                </a:schemeClr>
              </a:bgClr>
            </a:patt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4111832" y="5912602"/>
              <a:ext cx="232463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100" dirty="0">
                  <a:latin typeface="Arial Narrow" panose="020B0606020202030204" pitchFamily="34" charset="0"/>
                </a:rPr>
                <a:t>a</a:t>
              </a:r>
              <a:r>
                <a:rPr lang="de-CH" sz="1100" dirty="0" smtClean="0">
                  <a:latin typeface="Arial Narrow" panose="020B0606020202030204" pitchFamily="34" charset="0"/>
                </a:rPr>
                <a:t>ndere Steuererträge</a:t>
              </a:r>
              <a:endParaRPr lang="de-CH" sz="1100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640" y="2472238"/>
            <a:ext cx="776285" cy="758410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407368" y="1363817"/>
            <a:ext cx="11432412" cy="898391"/>
            <a:chOff x="407368" y="1363817"/>
            <a:chExt cx="11432412" cy="898391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3786" y="1605633"/>
              <a:ext cx="705994" cy="656575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407368" y="1363817"/>
              <a:ext cx="896201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b="1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Das </a:t>
              </a:r>
              <a:r>
                <a:rPr lang="de-CH" b="1" dirty="0" err="1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Klumpenrisiko</a:t>
              </a:r>
              <a:r>
                <a:rPr lang="de-CH" b="1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 steigt. Firmen leisten bereits 43% aller Steuererträge.</a:t>
              </a:r>
              <a:endParaRPr lang="de-CH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m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010423"/>
              </p:ext>
            </p:extLst>
          </p:nvPr>
        </p:nvGraphicFramePr>
        <p:xfrm>
          <a:off x="376517" y="2075330"/>
          <a:ext cx="5217460" cy="3859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407367" y="1072168"/>
            <a:ext cx="114126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Die Stadt beschäftigt deutlich mehr Personal (+21.8 FTE). Das Durchschnittspensum ist 66%.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9" name="Textfeld 8"/>
          <p:cNvSpPr txBox="1"/>
          <p:nvPr/>
        </p:nvSpPr>
        <p:spPr>
          <a:xfrm>
            <a:off x="8184232" y="495860"/>
            <a:ext cx="360425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2.1.1.1 und Kap. 3.2</a:t>
            </a:r>
            <a:endParaRPr lang="de-CH" sz="10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407368" y="1772816"/>
            <a:ext cx="5256584" cy="3365854"/>
            <a:chOff x="407369" y="1767804"/>
            <a:chExt cx="5256584" cy="3365854"/>
          </a:xfrm>
        </p:grpSpPr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407369" y="1767804"/>
              <a:ext cx="5256584" cy="2419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Entwicklung Personalaufwand</a:t>
              </a:r>
              <a:endParaRPr lang="de-CH" altLang="de-DE" dirty="0"/>
            </a:p>
          </p:txBody>
        </p:sp>
        <p:sp>
          <p:nvSpPr>
            <p:cNvPr id="23" name="Rechteckige Legende 22"/>
            <p:cNvSpPr/>
            <p:nvPr/>
          </p:nvSpPr>
          <p:spPr>
            <a:xfrm>
              <a:off x="1541930" y="4038234"/>
              <a:ext cx="2458968" cy="1095424"/>
            </a:xfrm>
            <a:prstGeom prst="wedgeRectCallout">
              <a:avLst>
                <a:gd name="adj1" fmla="val 67736"/>
                <a:gd name="adj2" fmla="val -59509"/>
              </a:avLst>
            </a:prstGeom>
            <a:solidFill>
              <a:schemeClr val="bg1">
                <a:alpha val="88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Die </a:t>
              </a:r>
              <a:r>
                <a:rPr lang="de-CH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Abnahme </a:t>
              </a:r>
              <a:r>
                <a: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des Personalaufwandes </a:t>
              </a:r>
              <a:r>
                <a:rPr lang="de-CH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im Jahr 2022 liegt hauptsächlich begründet in einer Umgliederung der Gehälter für Lehrpersonen in den Transferaufwand. </a:t>
              </a:r>
              <a:endParaRPr lang="de-CH" sz="12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6348035" y="1767804"/>
            <a:ext cx="5472000" cy="2886280"/>
            <a:chOff x="6348035" y="1767804"/>
            <a:chExt cx="5472000" cy="2886280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6348035" y="1767804"/>
              <a:ext cx="5472000" cy="2419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Entwicklung Vollzeitstellen (ohne Betriebe und Lehrer)</a:t>
              </a:r>
              <a:endParaRPr lang="de-CH" altLang="de-DE" dirty="0"/>
            </a:p>
          </p:txBody>
        </p:sp>
        <p:sp>
          <p:nvSpPr>
            <p:cNvPr id="24" name="Rechteckige Legende 23"/>
            <p:cNvSpPr/>
            <p:nvPr/>
          </p:nvSpPr>
          <p:spPr>
            <a:xfrm>
              <a:off x="7359394" y="4145016"/>
              <a:ext cx="3600400" cy="509068"/>
            </a:xfrm>
            <a:prstGeom prst="wedgeRectCallout">
              <a:avLst>
                <a:gd name="adj1" fmla="val 49032"/>
                <a:gd name="adj2" fmla="val -135444"/>
              </a:avLst>
            </a:prstGeom>
            <a:solidFill>
              <a:schemeClr val="bg1">
                <a:alpha val="88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Der </a:t>
              </a:r>
              <a:r>
                <a:rPr lang="de-CH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Personalbestand </a:t>
              </a:r>
              <a:r>
                <a: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ist </a:t>
              </a:r>
              <a:r>
                <a:rPr lang="de-CH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um +31.5 FTE gestiegen.</a:t>
              </a:r>
              <a:r>
                <a: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/>
              </a:r>
              <a:br>
                <a: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</a:br>
              <a:r>
                <a: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Das durchschnittliche Pensum beträgt </a:t>
              </a:r>
              <a:r>
                <a:rPr lang="de-CH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66%.</a:t>
              </a:r>
              <a:endParaRPr lang="de-CH" sz="12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graphicFrame>
        <p:nvGraphicFramePr>
          <p:cNvPr id="25" name="Diagramm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130028"/>
              </p:ext>
            </p:extLst>
          </p:nvPr>
        </p:nvGraphicFramePr>
        <p:xfrm>
          <a:off x="6373906" y="2123489"/>
          <a:ext cx="5423647" cy="3847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709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m 21"/>
          <p:cNvGraphicFramePr>
            <a:graphicFrameLocks/>
          </p:cNvGraphicFramePr>
          <p:nvPr>
            <p:extLst/>
          </p:nvPr>
        </p:nvGraphicFramePr>
        <p:xfrm>
          <a:off x="428397" y="1985337"/>
          <a:ext cx="4347884" cy="398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407368" y="1035592"/>
            <a:ext cx="114981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Nettoinvestitionen steigen. Die Stadt ist eine gut geölte Umsetzungsmaschine.</a:t>
            </a: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ebdings" panose="05030102010509060703" pitchFamily="18" charset="2"/>
              </a:rPr>
              <a:t> Daniel Preisig</a:t>
            </a:r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256240" y="495860"/>
            <a:ext cx="3532250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</a:t>
            </a:r>
            <a:r>
              <a:rPr kumimoji="0" lang="de-CH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Webdings" panose="05030102010509060703" pitchFamily="18" charset="2"/>
              </a:rPr>
              <a:t> Bericht zur Jahresrechnung, Kap. 2.2.1</a:t>
            </a:r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313239" y="5139095"/>
            <a:ext cx="507831" cy="125486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Nettoinvestitionen ins Verwaltungsvermögen</a:t>
            </a:r>
            <a:br>
              <a:rPr kumimoji="0" lang="de-CH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</a:br>
            <a:endParaRPr kumimoji="0" lang="de-CH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3088411" y="5139095"/>
            <a:ext cx="507831" cy="125486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Darlehens-Rückzahlungen</a:t>
            </a:r>
            <a:br>
              <a:rPr kumimoji="0" lang="de-CH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CH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von Betrieben (netto)</a:t>
            </a:r>
            <a:endParaRPr kumimoji="0" lang="de-CH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200825" y="5139095"/>
            <a:ext cx="338554" cy="125486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Nettoinvestitionen ins Finanzvermögen</a:t>
            </a:r>
            <a:endParaRPr kumimoji="0" lang="de-CH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145274" y="5139095"/>
            <a:ext cx="338554" cy="1254867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Total Nettoinvestitionen</a:t>
            </a:r>
            <a:endParaRPr kumimoji="0" lang="de-CH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963038" y="4945914"/>
            <a:ext cx="3813243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6595665" y="2102673"/>
            <a:ext cx="1972468" cy="44593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Stadthausgeviert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6.8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Sportanlage </a:t>
            </a:r>
            <a:r>
              <a:rPr kumimoji="0" lang="de-CH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Schweizersbild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5.4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Schulhaus </a:t>
            </a:r>
            <a:r>
              <a:rPr kumimoji="0" lang="de-CH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Kreuzgut</a:t>
            </a: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 Mio. Fr.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Schulhaus </a:t>
            </a:r>
            <a:r>
              <a:rPr kumimoji="0" lang="de-CH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Gräfler</a:t>
            </a:r>
            <a: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  <a:endParaRPr kumimoji="0" lang="de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Entwicklung Kammgarn</a:t>
            </a:r>
            <a: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407368" y="1662288"/>
            <a:ext cx="4368913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Nettoinvestitionen 2023</a:t>
            </a:r>
            <a:endParaRPr kumimoji="0" lang="de-CH" altLang="de-D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5145761" y="1662288"/>
            <a:ext cx="3347807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Ausgabenstärkste Investitionsprojekte 2023</a:t>
            </a:r>
            <a:endParaRPr kumimoji="0" lang="de-CH" altLang="de-D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760" y="2081593"/>
            <a:ext cx="1283032" cy="9519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2" descr="Schaffhausen: Schulhaus Kreuzgut soll saniert und erweitert werden - RADIO  TO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/>
          <a:stretch/>
        </p:blipFill>
        <p:spPr bwMode="auto">
          <a:xfrm>
            <a:off x="5145760" y="3996612"/>
            <a:ext cx="1283032" cy="792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hn.ch/sites/default/files/styles/np8_full/public/media/2019/08/29/190306_kaga_west_illu_sicht_nach_norden.jpg?itok=SGz-F4Z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6492" r="3368" b="5852"/>
          <a:stretch/>
        </p:blipFill>
        <p:spPr bwMode="auto">
          <a:xfrm>
            <a:off x="5145760" y="5721704"/>
            <a:ext cx="1269198" cy="792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8863048" y="1662288"/>
            <a:ext cx="2886887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Umsetzungsquote</a:t>
            </a:r>
            <a:endParaRPr kumimoji="0" lang="de-CH" altLang="de-D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8928363" y="2130665"/>
            <a:ext cx="2886886" cy="44593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Umsetzungsquote steigt auf einen Rekord:</a:t>
            </a:r>
            <a:b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89% (Vorjahr: 66%)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Gründe für die hohe Umsetzungsquote: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Professionalisierung Projektmanagement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Referatsübergreifende Projektkultur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Hohes Engagement Projektteam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Realistischere </a:t>
            </a:r>
            <a:r>
              <a:rPr kumimoji="0" lang="de-CH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Finanzplanung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Herausforderungen: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Lieferkettenunterbrüche</a:t>
            </a:r>
            <a:b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Rechtsmittelverfahren</a:t>
            </a:r>
            <a:b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Einsprachen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Planinvestitionen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de-CH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1837" y="3115264"/>
            <a:ext cx="1287624" cy="77010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Grafik 2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5701" y="4842587"/>
            <a:ext cx="1283089" cy="810532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02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ige Legende 45"/>
          <p:cNvSpPr/>
          <p:nvPr/>
        </p:nvSpPr>
        <p:spPr>
          <a:xfrm>
            <a:off x="5249834" y="5631814"/>
            <a:ext cx="2326640" cy="612000"/>
          </a:xfrm>
          <a:prstGeom prst="wedgeRectCallout">
            <a:avLst>
              <a:gd name="adj1" fmla="val -65359"/>
              <a:gd name="adj2" fmla="val -288165"/>
            </a:avLst>
          </a:prstGeom>
          <a:solidFill>
            <a:schemeClr val="bg1">
              <a:alpha val="66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170305">
              <a:spcBef>
                <a:spcPts val="300"/>
              </a:spcBef>
              <a:spcAft>
                <a:spcPts val="0"/>
              </a:spcAft>
            </a:pP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Neubau Magazin Birch</a:t>
            </a:r>
            <a:endParaRPr lang="de-CH" sz="1100" b="1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0305">
              <a:spcBef>
                <a:spcPts val="300"/>
              </a:spcBef>
              <a:spcAft>
                <a:spcPts val="0"/>
              </a:spcAft>
            </a:pP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13.8 </a:t>
            </a:r>
            <a:r>
              <a:rPr lang="de-CH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Franken</a:t>
            </a:r>
            <a:endParaRPr lang="de-CH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hteckige Legende 44"/>
          <p:cNvSpPr/>
          <p:nvPr/>
        </p:nvSpPr>
        <p:spPr>
          <a:xfrm>
            <a:off x="5249834" y="4948709"/>
            <a:ext cx="2326640" cy="612000"/>
          </a:xfrm>
          <a:prstGeom prst="wedgeRectCallout">
            <a:avLst>
              <a:gd name="adj1" fmla="val -63385"/>
              <a:gd name="adj2" fmla="val -224446"/>
            </a:avLst>
          </a:prstGeom>
          <a:solidFill>
            <a:schemeClr val="bg1">
              <a:alpha val="86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170305" algn="l">
              <a:spcBef>
                <a:spcPts val="300"/>
              </a:spcBef>
              <a:spcAft>
                <a:spcPts val="0"/>
              </a:spcAft>
            </a:pP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Schulanlage Steig</a:t>
            </a:r>
          </a:p>
          <a:p>
            <a:pPr marL="1170305" algn="l">
              <a:spcBef>
                <a:spcPts val="300"/>
              </a:spcBef>
              <a:spcAft>
                <a:spcPts val="0"/>
              </a:spcAft>
            </a:pPr>
            <a:r>
              <a:rPr lang="de-CH" sz="11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18.5 Mio. Franken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hteckige Legende 43"/>
          <p:cNvSpPr/>
          <p:nvPr/>
        </p:nvSpPr>
        <p:spPr>
          <a:xfrm>
            <a:off x="5240869" y="4265606"/>
            <a:ext cx="2326640" cy="612000"/>
          </a:xfrm>
          <a:prstGeom prst="wedgeRectCallout">
            <a:avLst>
              <a:gd name="adj1" fmla="val -62953"/>
              <a:gd name="adj2" fmla="val -146718"/>
            </a:avLst>
          </a:prstGeom>
          <a:solidFill>
            <a:schemeClr val="bg1">
              <a:alpha val="8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170305" algn="l">
              <a:spcBef>
                <a:spcPts val="300"/>
              </a:spcBef>
              <a:spcAft>
                <a:spcPts val="0"/>
              </a:spcAft>
            </a:pPr>
            <a:r>
              <a:rPr lang="de-CH" sz="11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Stadthausgeviert</a:t>
            </a:r>
            <a:endParaRPr lang="de-CH" sz="1100" b="1" dirty="0" smtClean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0305" algn="l">
              <a:spcBef>
                <a:spcPts val="300"/>
              </a:spcBef>
              <a:spcAft>
                <a:spcPts val="0"/>
              </a:spcAft>
            </a:pPr>
            <a:r>
              <a:rPr lang="de-CH" sz="11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11.0 Mio. Franken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hteckige Legende 42"/>
          <p:cNvSpPr/>
          <p:nvPr/>
        </p:nvSpPr>
        <p:spPr>
          <a:xfrm>
            <a:off x="5240868" y="3582503"/>
            <a:ext cx="2326640" cy="612000"/>
          </a:xfrm>
          <a:prstGeom prst="wedgeRectCallout">
            <a:avLst>
              <a:gd name="adj1" fmla="val -62907"/>
              <a:gd name="adj2" fmla="val -89132"/>
            </a:avLst>
          </a:prstGeom>
          <a:solidFill>
            <a:schemeClr val="bg1">
              <a:alpha val="84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170305" algn="l">
              <a:spcBef>
                <a:spcPts val="300"/>
              </a:spcBef>
              <a:spcAft>
                <a:spcPts val="0"/>
              </a:spcAft>
            </a:pP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Entwicklung Kammgarnareal</a:t>
            </a:r>
          </a:p>
          <a:p>
            <a:pPr marL="1170305" algn="l">
              <a:spcBef>
                <a:spcPts val="300"/>
              </a:spcBef>
              <a:spcAft>
                <a:spcPts val="0"/>
              </a:spcAft>
            </a:pPr>
            <a:r>
              <a:rPr lang="de-CH" sz="11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28.0 Mio. Franken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07368" y="1026448"/>
            <a:ext cx="11479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spc="-2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Verpflichtungskredite: </a:t>
            </a:r>
            <a:r>
              <a:rPr lang="de-CH" b="1" spc="-20" smtClean="0">
                <a:solidFill>
                  <a:srgbClr val="0070C0"/>
                </a:solidFill>
                <a:latin typeface="Arial Narrow" panose="020B0606020202030204" pitchFamily="34" charset="0"/>
              </a:rPr>
              <a:t>Mit 188 </a:t>
            </a:r>
            <a:r>
              <a:rPr lang="de-CH" b="1" spc="-2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Mio. Fr. höchster Stand der Stadt!</a:t>
            </a:r>
            <a:endParaRPr lang="de-CH" spc="-2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256240" y="495860"/>
            <a:ext cx="3532250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2.2.2.1</a:t>
            </a:r>
            <a:endParaRPr lang="de-CH" sz="1000" dirty="0"/>
          </a:p>
        </p:txBody>
      </p:sp>
      <p:sp>
        <p:nvSpPr>
          <p:cNvPr id="19" name="Rechteckige Legende 18"/>
          <p:cNvSpPr/>
          <p:nvPr/>
        </p:nvSpPr>
        <p:spPr>
          <a:xfrm>
            <a:off x="5231904" y="2216297"/>
            <a:ext cx="2326640" cy="612000"/>
          </a:xfrm>
          <a:prstGeom prst="wedgeRectCallout">
            <a:avLst>
              <a:gd name="adj1" fmla="val -63000"/>
              <a:gd name="adj2" fmla="val 24780"/>
            </a:avLst>
          </a:prstGeom>
          <a:solidFill>
            <a:schemeClr val="bg1">
              <a:alpha val="66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170305" algn="l">
              <a:spcBef>
                <a:spcPts val="300"/>
              </a:spcBef>
              <a:spcAft>
                <a:spcPts val="0"/>
              </a:spcAft>
            </a:pP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KSS Neubau Hallenbad</a:t>
            </a:r>
          </a:p>
          <a:p>
            <a:pPr marL="1170305" algn="l">
              <a:spcBef>
                <a:spcPts val="300"/>
              </a:spcBef>
              <a:spcAft>
                <a:spcPts val="0"/>
              </a:spcAft>
            </a:pPr>
            <a:r>
              <a:rPr lang="de-CH" sz="11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31.5 Mio. Franken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407368" y="1772816"/>
            <a:ext cx="7200800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CH" altLang="de-DE" dirty="0" smtClean="0"/>
              <a:t>Verpflichtungskredite</a:t>
            </a:r>
            <a:endParaRPr lang="de-CH" alt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8040217" y="1772816"/>
            <a:ext cx="3748274" cy="4042768"/>
            <a:chOff x="8950042" y="1700808"/>
            <a:chExt cx="2857513" cy="2876585"/>
          </a:xfrm>
        </p:grpSpPr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8950043" y="1700808"/>
              <a:ext cx="2857512" cy="1716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9078484" y="1996060"/>
              <a:ext cx="2495992" cy="2463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r>
                <a:rPr lang="de-CH" altLang="de-DE" sz="1250" dirty="0">
                  <a:latin typeface="Arial Narrow" panose="020B0606020202030204" pitchFamily="34" charset="0"/>
                </a:rPr>
                <a:t>Der </a:t>
              </a:r>
              <a:r>
                <a:rPr lang="de-CH" altLang="de-DE" sz="1250" dirty="0" smtClean="0">
                  <a:latin typeface="Arial Narrow" panose="020B0606020202030204" pitchFamily="34" charset="0"/>
                </a:rPr>
                <a:t>Verpflichtungskreditbestand (kreditrechtlicher Arbeitsvorrat) steigt gegenüber dem Vorjahr um 23.6 Mio. Franken auf </a:t>
              </a:r>
              <a:r>
                <a:rPr lang="de-CH" altLang="de-DE" sz="1250" b="1" dirty="0" smtClean="0">
                  <a:latin typeface="Arial Narrow" panose="020B0606020202030204" pitchFamily="34" charset="0"/>
                </a:rPr>
                <a:t>188.3 Mio. Franken</a:t>
              </a:r>
              <a:r>
                <a:rPr lang="de-CH" altLang="de-DE" sz="1250" dirty="0" smtClean="0">
                  <a:latin typeface="Arial Narrow" panose="020B0606020202030204" pitchFamily="34" charset="0"/>
                </a:rPr>
                <a:t>. Die Kredite aus dem Budget 2024 nicht mitberücksichtigt.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endParaRPr lang="de-CH" altLang="de-DE" sz="1250" dirty="0" smtClean="0">
                <a:latin typeface="Arial Narrow" panose="020B0606020202030204" pitchFamily="34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r>
                <a:rPr lang="de-CH" altLang="de-DE" sz="1250" dirty="0">
                  <a:latin typeface="Arial Narrow" panose="020B0606020202030204" pitchFamily="34" charset="0"/>
                </a:rPr>
                <a:t>Die </a:t>
              </a:r>
              <a:r>
                <a:rPr lang="de-CH" altLang="de-DE" sz="1250" b="1" dirty="0" smtClean="0">
                  <a:latin typeface="Arial Narrow" panose="020B0606020202030204" pitchFamily="34" charset="0"/>
                </a:rPr>
                <a:t>188 </a:t>
              </a:r>
              <a:r>
                <a:rPr lang="de-CH" altLang="de-DE" sz="1250" b="1" dirty="0">
                  <a:latin typeface="Arial Narrow" panose="020B0606020202030204" pitchFamily="34" charset="0"/>
                </a:rPr>
                <a:t>Mio. Franken entsprechen dem Investitionsvolumen </a:t>
              </a:r>
              <a:r>
                <a:rPr lang="de-CH" altLang="de-DE" sz="1250" b="1" u="sng" dirty="0">
                  <a:latin typeface="Arial Narrow" panose="020B0606020202030204" pitchFamily="34" charset="0"/>
                </a:rPr>
                <a:t>der letzten </a:t>
              </a:r>
              <a:r>
                <a:rPr lang="de-CH" altLang="de-DE" sz="1250" b="1" u="sng" dirty="0" smtClean="0">
                  <a:latin typeface="Arial Narrow" panose="020B0606020202030204" pitchFamily="34" charset="0"/>
                </a:rPr>
                <a:t>neun </a:t>
              </a:r>
              <a:r>
                <a:rPr lang="de-CH" altLang="de-DE" sz="1250" b="1" u="sng" dirty="0">
                  <a:latin typeface="Arial Narrow" panose="020B0606020202030204" pitchFamily="34" charset="0"/>
                </a:rPr>
                <a:t>Jahre</a:t>
              </a:r>
              <a:r>
                <a:rPr lang="de-CH" altLang="de-DE" sz="1250" dirty="0">
                  <a:latin typeface="Arial Narrow" panose="020B0606020202030204" pitchFamily="34" charset="0"/>
                </a:rPr>
                <a:t>!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endParaRPr lang="de-CH" altLang="de-DE" sz="1250" dirty="0">
                <a:latin typeface="Arial Narrow" panose="020B0606020202030204" pitchFamily="34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82563" algn="l"/>
                  <a:tab pos="1612900" algn="l"/>
                </a:tabLst>
              </a:pPr>
              <a:r>
                <a:rPr lang="de-CH" altLang="de-DE" sz="1250" dirty="0" smtClean="0">
                  <a:latin typeface="Arial Narrow" panose="020B0606020202030204" pitchFamily="34" charset="0"/>
                </a:rPr>
                <a:t>Die mit Budget 2024 bewilligten zusätzlichen Investi-tionskredite von netto 43.1 Mio. Franken sind darin nicht enthalten. Zusammen beträgt der Verpflichtungs-kreditbestand </a:t>
              </a:r>
              <a:r>
                <a:rPr lang="de-CH" altLang="de-DE" sz="1250" b="1" dirty="0" smtClean="0">
                  <a:latin typeface="Arial Narrow" panose="020B0606020202030204" pitchFamily="34" charset="0"/>
                </a:rPr>
                <a:t>Anfang 2024 damit &gt;230 Mio. Franken</a:t>
              </a:r>
              <a:r>
                <a:rPr lang="de-CH" altLang="de-DE" sz="1250" dirty="0" smtClean="0">
                  <a:latin typeface="Arial Narrow" panose="020B0606020202030204" pitchFamily="34" charset="0"/>
                </a:rPr>
                <a:t>.</a:t>
              </a:r>
              <a:br>
                <a:rPr lang="de-CH" altLang="de-DE" sz="1250" dirty="0" smtClean="0">
                  <a:latin typeface="Arial Narrow" panose="020B0606020202030204" pitchFamily="34" charset="0"/>
                </a:rPr>
              </a:br>
              <a:endParaRPr lang="de-CH" altLang="de-DE" sz="1250" b="1" dirty="0" smtClean="0">
                <a:latin typeface="Arial Narrow" panose="020B0606020202030204" pitchFamily="34" charset="0"/>
              </a:endParaRPr>
            </a:p>
            <a:p>
              <a:pPr marL="265113" indent="-265113"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r>
                <a:rPr lang="de-CH" altLang="de-DE" sz="1250" b="1" dirty="0" smtClean="0">
                  <a:latin typeface="Arial Narrow" panose="020B0606020202030204" pitchFamily="34" charset="0"/>
                  <a:sym typeface="Wingdings" panose="05000000000000000000" pitchFamily="2" charset="2"/>
                </a:rPr>
                <a:t> 	</a:t>
              </a:r>
              <a:r>
                <a:rPr lang="de-CH" altLang="de-DE" sz="1250" b="1" i="1" dirty="0" smtClean="0">
                  <a:latin typeface="Arial Narrow" panose="020B0606020202030204" pitchFamily="34" charset="0"/>
                </a:rPr>
                <a:t>Der Investitionskurs zeigt sich deutlich beim Bestand der offenen Kredite. Nun müssen die Grossprojekte weiter umgesetzt werden (finanzielle und personelle Herausforderung).</a:t>
              </a:r>
              <a:endParaRPr lang="de-CH" altLang="de-DE" sz="1250" b="1" i="1" dirty="0">
                <a:latin typeface="Arial Narrow" panose="020B0606020202030204" pitchFamily="34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endParaRPr lang="de-CH" altLang="de-DE" sz="1250" dirty="0" smtClean="0">
                <a:latin typeface="Arial Narrow" panose="020B0606020202030204" pitchFamily="34" charset="0"/>
              </a:endParaRPr>
            </a:p>
          </p:txBody>
        </p:sp>
        <p:sp>
          <p:nvSpPr>
            <p:cNvPr id="53" name="Rechteck 52"/>
            <p:cNvSpPr/>
            <p:nvPr/>
          </p:nvSpPr>
          <p:spPr>
            <a:xfrm>
              <a:off x="8950042" y="1700808"/>
              <a:ext cx="2857513" cy="287658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cxnSp>
        <p:nvCxnSpPr>
          <p:cNvPr id="32" name="Gerade Verbindung mit Pfeil 31"/>
          <p:cNvCxnSpPr/>
          <p:nvPr/>
        </p:nvCxnSpPr>
        <p:spPr>
          <a:xfrm flipV="1">
            <a:off x="2135560" y="2708920"/>
            <a:ext cx="432048" cy="57606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Diagramm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206559"/>
              </p:ext>
            </p:extLst>
          </p:nvPr>
        </p:nvGraphicFramePr>
        <p:xfrm>
          <a:off x="382023" y="2073845"/>
          <a:ext cx="4808542" cy="465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6" name="Grafik 35" descr="https://www.shn.ch/sites/default/files/styles/np8_full/public/media/2023/07/03/1393836.jpg?itok=Lnmvbnpc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/>
          <a:stretch/>
        </p:blipFill>
        <p:spPr bwMode="auto">
          <a:xfrm>
            <a:off x="5323186" y="2289619"/>
            <a:ext cx="1007745" cy="48069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Rechteckige Legende 40"/>
          <p:cNvSpPr/>
          <p:nvPr/>
        </p:nvSpPr>
        <p:spPr>
          <a:xfrm>
            <a:off x="5231904" y="2899400"/>
            <a:ext cx="2326640" cy="612000"/>
          </a:xfrm>
          <a:prstGeom prst="wedgeRectCallout">
            <a:avLst>
              <a:gd name="adj1" fmla="val -64541"/>
              <a:gd name="adj2" fmla="val -25396"/>
            </a:avLst>
          </a:prstGeom>
          <a:solidFill>
            <a:schemeClr val="bg1">
              <a:alpha val="81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170305" algn="l">
              <a:spcBef>
                <a:spcPts val="300"/>
              </a:spcBef>
              <a:spcAft>
                <a:spcPts val="0"/>
              </a:spcAft>
            </a:pP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Schulhaus </a:t>
            </a:r>
            <a:r>
              <a:rPr lang="de-CH" sz="11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Kreuzgut</a:t>
            </a:r>
            <a:endParaRPr lang="de-CH" sz="1100" b="1" dirty="0" smtClean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0305" algn="l">
              <a:spcBef>
                <a:spcPts val="300"/>
              </a:spcBef>
              <a:spcAft>
                <a:spcPts val="0"/>
              </a:spcAft>
            </a:pPr>
            <a:r>
              <a:rPr lang="de-CH" sz="11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7.7 Mio. Franken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Grafik 4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86" y="2958681"/>
            <a:ext cx="1007745" cy="50355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54" name="Grafik 5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86" y="3642328"/>
            <a:ext cx="1007745" cy="49234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55" name="Grafik 54" descr="P6-k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0"/>
          <a:stretch/>
        </p:blipFill>
        <p:spPr bwMode="auto">
          <a:xfrm>
            <a:off x="5323186" y="4328996"/>
            <a:ext cx="1007745" cy="51916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Grafik 5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86" y="5003250"/>
            <a:ext cx="1007745" cy="5029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57" name="Grafik 5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86" y="5688894"/>
            <a:ext cx="1007745" cy="4978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92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1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" id="{9EC2F51B-5BAA-4CD6-B069-0987034A02D1}" vid="{8758931A-3C75-411D-9811-B79B94E9EB03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D58B39DB41EB4BB8F531A5AAED83D1" ma:contentTypeVersion="0" ma:contentTypeDescription="Ein neues Dokument erstellen." ma:contentTypeScope="" ma:versionID="18db629754661380fd8ca64b60f8378f">
  <xsd:schema xmlns:xsd="http://www.w3.org/2001/XMLSchema" xmlns:xs="http://www.w3.org/2001/XMLSchema" xmlns:p="http://schemas.microsoft.com/office/2006/metadata/properties" xmlns:ns2="b4d2b757-29eb-40f6-a27c-f2cea37ca625" targetNamespace="http://schemas.microsoft.com/office/2006/metadata/properties" ma:root="true" ma:fieldsID="0bfb1cb1fc6ab41d0562f7ef566f118c" ns2:_="">
    <xsd:import namespace="b4d2b757-29eb-40f6-a27c-f2cea37ca62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2b757-29eb-40f6-a27c-f2cea37ca62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A90236-9F76-4B70-A998-C28E9F6441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d2b757-29eb-40f6-a27c-f2cea37ca6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EF93FF-962A-4612-B6E3-B19B65BA88E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9131607-2BAA-4CAF-80CE-F1D0964D0FA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0168880-8ECC-43DF-96DD-CA016B7263C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b4d2b757-29eb-40f6-a27c-f2cea37ca62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2282</Words>
  <Application>Microsoft Office PowerPoint</Application>
  <PresentationFormat>Breitbild</PresentationFormat>
  <Paragraphs>381</Paragraphs>
  <Slides>18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31" baseType="lpstr">
      <vt:lpstr>ＭＳ Ｐゴシック</vt:lpstr>
      <vt:lpstr>Arial</vt:lpstr>
      <vt:lpstr>Arial Narrow</vt:lpstr>
      <vt:lpstr>Arial Unicode MS</vt:lpstr>
      <vt:lpstr>Bahnschrift SemiBold</vt:lpstr>
      <vt:lpstr>Calibri</vt:lpstr>
      <vt:lpstr>Symbol</vt:lpstr>
      <vt:lpstr>Times New Roman</vt:lpstr>
      <vt:lpstr>Webdings</vt:lpstr>
      <vt:lpstr>Wingdings</vt:lpstr>
      <vt:lpstr>Wingdings 3</vt:lpstr>
      <vt:lpstr>Design1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--- ---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--- ---</dc:creator>
  <cp:lastModifiedBy>Fernandez-Schlesinger Carmen</cp:lastModifiedBy>
  <cp:revision>1253</cp:revision>
  <cp:lastPrinted>2024-04-02T07:13:28Z</cp:lastPrinted>
  <dcterms:created xsi:type="dcterms:W3CDTF">2008-01-30T09:17:41Z</dcterms:created>
  <dcterms:modified xsi:type="dcterms:W3CDTF">2024-04-03T08:04:16Z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0x01010063D58B39DB41EB4BB8F531A5AAED83D1</vt:lpwstr>
  </property>
</Properties>
</file>